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60" r:id="rId4"/>
    <p:sldId id="268" r:id="rId5"/>
    <p:sldId id="257" r:id="rId6"/>
    <p:sldId id="269" r:id="rId7"/>
    <p:sldId id="258" r:id="rId8"/>
    <p:sldId id="259" r:id="rId9"/>
    <p:sldId id="265" r:id="rId10"/>
    <p:sldId id="261" r:id="rId11"/>
    <p:sldId id="270" r:id="rId12"/>
    <p:sldId id="264" r:id="rId13"/>
    <p:sldId id="271" r:id="rId14"/>
    <p:sldId id="272" r:id="rId15"/>
    <p:sldId id="273" r:id="rId16"/>
    <p:sldId id="274" r:id="rId17"/>
    <p:sldId id="275" r:id="rId18"/>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6253" autoAdjust="0"/>
  </p:normalViewPr>
  <p:slideViewPr>
    <p:cSldViewPr>
      <p:cViewPr varScale="1">
        <p:scale>
          <a:sx n="56" d="100"/>
          <a:sy n="56" d="100"/>
        </p:scale>
        <p:origin x="1243" y="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ABEB2-A872-461A-B1B0-E8DBCD7C438C}" type="datetimeFigureOut">
              <a:rPr lang="de-AT" smtClean="0"/>
              <a:t>10.07.2021</a:t>
            </a:fld>
            <a:endParaRPr lang="de-AT"/>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E5EC1-4794-4179-9287-894D42B0176D}" type="slidenum">
              <a:rPr lang="de-AT" smtClean="0"/>
              <a:t>‹Nr.›</a:t>
            </a:fld>
            <a:endParaRPr lang="de-AT"/>
          </a:p>
        </p:txBody>
      </p:sp>
    </p:spTree>
    <p:extLst>
      <p:ext uri="{BB962C8B-B14F-4D97-AF65-F5344CB8AC3E}">
        <p14:creationId xmlns:p14="http://schemas.microsoft.com/office/powerpoint/2010/main" val="211069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wikipedia.org/wiki/Bernhard_von_Clairvau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Einstieg: MASKE – eig. stört mich wenig &gt;&gt; Bsp. Fliegen Nina/Bruder – Ich ! &gt;&gt; mich regen dafür andere Dinge massiv auf -&gt;</a:t>
            </a:r>
            <a:r>
              <a:rPr lang="de-DE" baseline="0" dirty="0"/>
              <a:t> etwas davon werde ich euch heute näher bringen…</a:t>
            </a:r>
            <a:endParaRPr lang="de-AT" dirty="0"/>
          </a:p>
          <a:p>
            <a:r>
              <a:rPr lang="de-AT" dirty="0" err="1"/>
              <a:t>Potpurri</a:t>
            </a:r>
            <a:r>
              <a:rPr lang="de-AT" dirty="0"/>
              <a:t> ohne großen roten Faden</a:t>
            </a:r>
            <a:r>
              <a:rPr lang="de-AT" baseline="0" dirty="0"/>
              <a:t> &gt; od. doch: verschiedene Formen der Anbetung !! – das könnte man als roten Faden bezeichnen. </a:t>
            </a:r>
          </a:p>
          <a:p>
            <a:r>
              <a:rPr lang="de-DE" baseline="0" dirty="0"/>
              <a:t>Einfach paar Gedanken in die Runde werfen u. euch entscheiden lassen, was ihr daraus macht ;) ! &gt;&gt; es sei mir nochmal verziehen – aber ich bin über 2,3 für mich sehr interessante Beiträge gestoßen u. die möchte ich euch näher bringen.</a:t>
            </a:r>
          </a:p>
        </p:txBody>
      </p:sp>
      <p:sp>
        <p:nvSpPr>
          <p:cNvPr id="4" name="Foliennummernplatzhalter 3"/>
          <p:cNvSpPr>
            <a:spLocks noGrp="1"/>
          </p:cNvSpPr>
          <p:nvPr>
            <p:ph type="sldNum" sz="quarter" idx="10"/>
          </p:nvPr>
        </p:nvSpPr>
        <p:spPr/>
        <p:txBody>
          <a:bodyPr/>
          <a:lstStyle/>
          <a:p>
            <a:fld id="{982E5EC1-4794-4179-9287-894D42B0176D}" type="slidenum">
              <a:rPr lang="de-AT" smtClean="0"/>
              <a:t>1</a:t>
            </a:fld>
            <a:endParaRPr lang="de-AT"/>
          </a:p>
        </p:txBody>
      </p:sp>
    </p:spTree>
    <p:extLst>
      <p:ext uri="{BB962C8B-B14F-4D97-AF65-F5344CB8AC3E}">
        <p14:creationId xmlns:p14="http://schemas.microsoft.com/office/powerpoint/2010/main" val="123615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10</a:t>
            </a:fld>
            <a:endParaRPr lang="de-AT"/>
          </a:p>
        </p:txBody>
      </p:sp>
    </p:spTree>
    <p:extLst>
      <p:ext uri="{BB962C8B-B14F-4D97-AF65-F5344CB8AC3E}">
        <p14:creationId xmlns:p14="http://schemas.microsoft.com/office/powerpoint/2010/main" val="155936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Tx/>
              <a:buChar char="-"/>
            </a:pPr>
            <a:r>
              <a:rPr lang="de-DE" dirty="0"/>
              <a:t>werfe euch das nur so als</a:t>
            </a:r>
            <a:r>
              <a:rPr lang="de-DE" baseline="0" dirty="0"/>
              <a:t> Brocken hin… &gt; kann euch keine Antwort geben.</a:t>
            </a:r>
          </a:p>
          <a:p>
            <a:pPr marL="171450" indent="-171450">
              <a:buFontTx/>
              <a:buChar char="-"/>
            </a:pPr>
            <a:r>
              <a:rPr lang="de-DE" baseline="0" dirty="0"/>
              <a:t>Haupt-THESE meines imaginären Buches wäre folgendes: im AT u. NT hat Gott sich praktisch AUSSCHLIESSLICH durch ZEICHEN und WUNDER SICHTBAR gemacht … &gt; bei JESUS eklatant &gt;&gt;&gt; als sie das SAHEN, GLAUBTEN sie… !!!</a:t>
            </a:r>
          </a:p>
          <a:p>
            <a:pPr marL="171450" indent="-171450">
              <a:buFontTx/>
              <a:buChar char="-"/>
            </a:pPr>
            <a:r>
              <a:rPr lang="de-DE" baseline="0" dirty="0"/>
              <a:t>sehen die Menschen das nicht &gt;&gt;&gt; glauben nur WENIGE od. eben so viele, wie wir heute in den Kirchen sehen…</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11</a:t>
            </a:fld>
            <a:endParaRPr lang="de-AT"/>
          </a:p>
        </p:txBody>
      </p:sp>
    </p:spTree>
    <p:extLst>
      <p:ext uri="{BB962C8B-B14F-4D97-AF65-F5344CB8AC3E}">
        <p14:creationId xmlns:p14="http://schemas.microsoft.com/office/powerpoint/2010/main" val="1559364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möchte</a:t>
            </a:r>
            <a:r>
              <a:rPr lang="de-DE" baseline="0" dirty="0"/>
              <a:t> aber jetzt nicht mit so einem etwas trüben Ausblick enden, sondern POSITIV diese Predigt beenden und in die Sommerpause gehen:</a:t>
            </a:r>
          </a:p>
          <a:p>
            <a:r>
              <a:rPr lang="de-DE" baseline="0" dirty="0"/>
              <a:t>Joh. Reimer: brillante LEHRE &gt;&gt; Reich Gottes IST nicht IDENT mit </a:t>
            </a:r>
            <a:r>
              <a:rPr lang="de-DE" baseline="0" dirty="0" err="1"/>
              <a:t>Godi</a:t>
            </a:r>
            <a:r>
              <a:rPr lang="de-DE" baseline="0" dirty="0"/>
              <a:t> und Gemeinde &gt;&gt;&gt; sondern bei ALLEN Menschen, in ALLEN Religionen, in ALLEN Staaten, in ALLEN Gemeinschaften (sei es </a:t>
            </a:r>
            <a:r>
              <a:rPr lang="de-DE" baseline="0" dirty="0" err="1"/>
              <a:t>Fussball</a:t>
            </a:r>
            <a:r>
              <a:rPr lang="de-DE" baseline="0" dirty="0"/>
              <a:t> od. Schachclub), in ALLEN Familien, in ALLEN ´christlichen GEMEINDEN´ gibt es einen GÖTTLICHEN, einen MENSCHLICHEN od. möglicherweise einen diabolischen, teuflischen ANTEIL !! -&gt; du musst nur Augen aufmachen u. offen dafür sein! &gt; </a:t>
            </a:r>
          </a:p>
          <a:p>
            <a:r>
              <a:rPr lang="de-DE" baseline="0" dirty="0"/>
              <a:t>- das ist der </a:t>
            </a:r>
            <a:r>
              <a:rPr lang="de-DE" baseline="0" dirty="0" err="1"/>
              <a:t>AnknüpfungsPUNKT</a:t>
            </a:r>
            <a:r>
              <a:rPr lang="de-DE" baseline="0" dirty="0"/>
              <a:t> von sehr missionarischen MENSCHEN = schau auf das REICH GOTTES in deinem </a:t>
            </a:r>
            <a:r>
              <a:rPr lang="de-DE" baseline="0" dirty="0" err="1"/>
              <a:t>gg.über</a:t>
            </a:r>
            <a:r>
              <a:rPr lang="de-DE" baseline="0" dirty="0"/>
              <a:t> u. beginne DAMIT zu arbeiten &gt; = genau das, was Flury </a:t>
            </a:r>
            <a:r>
              <a:rPr lang="de-DE" baseline="0" dirty="0" err="1"/>
              <a:t>Bärtsch</a:t>
            </a:r>
            <a:r>
              <a:rPr lang="de-DE" baseline="0" dirty="0"/>
              <a:t> u. die organische Gemeinde meint, dass sie Menschen beginnen zu JÜNGERN, bevor sie überhaupt CHRISTEN sind!! </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12</a:t>
            </a:fld>
            <a:endParaRPr lang="de-AT"/>
          </a:p>
        </p:txBody>
      </p:sp>
    </p:spTree>
    <p:extLst>
      <p:ext uri="{BB962C8B-B14F-4D97-AF65-F5344CB8AC3E}">
        <p14:creationId xmlns:p14="http://schemas.microsoft.com/office/powerpoint/2010/main" val="277949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13</a:t>
            </a:fld>
            <a:endParaRPr lang="de-AT"/>
          </a:p>
        </p:txBody>
      </p:sp>
    </p:spTree>
    <p:extLst>
      <p:ext uri="{BB962C8B-B14F-4D97-AF65-F5344CB8AC3E}">
        <p14:creationId xmlns:p14="http://schemas.microsoft.com/office/powerpoint/2010/main" val="277949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14</a:t>
            </a:fld>
            <a:endParaRPr lang="de-AT"/>
          </a:p>
        </p:txBody>
      </p:sp>
    </p:spTree>
    <p:extLst>
      <p:ext uri="{BB962C8B-B14F-4D97-AF65-F5344CB8AC3E}">
        <p14:creationId xmlns:p14="http://schemas.microsoft.com/office/powerpoint/2010/main" val="277949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ist ein </a:t>
            </a:r>
            <a:r>
              <a:rPr lang="de-AT" sz="1200" b="0" i="0" kern="1200" dirty="0">
                <a:solidFill>
                  <a:schemeClr val="tx1"/>
                </a:solidFill>
                <a:effectLst/>
                <a:latin typeface="+mn-lt"/>
                <a:ea typeface="+mn-ea"/>
                <a:cs typeface="+mn-cs"/>
              </a:rPr>
              <a:t> marianisches Antiphon = von den BENEDIKTINERN u.a. von </a:t>
            </a:r>
            <a:r>
              <a:rPr lang="de-AT" sz="1200" b="0" i="0" u="none" strike="noStrike" kern="1200" dirty="0">
                <a:solidFill>
                  <a:schemeClr val="tx1"/>
                </a:solidFill>
                <a:effectLst/>
                <a:latin typeface="+mn-lt"/>
                <a:ea typeface="+mn-ea"/>
                <a:cs typeface="+mn-cs"/>
                <a:hlinkClick r:id="rId3" tooltip="Bernhard von Clairvaux"/>
              </a:rPr>
              <a:t>Bernhard von Clairvaux</a:t>
            </a:r>
            <a:r>
              <a:rPr lang="de-AT" sz="1200" b="0" i="0" kern="1200" dirty="0">
                <a:solidFill>
                  <a:schemeClr val="tx1"/>
                </a:solidFill>
                <a:effectLst/>
                <a:latin typeface="+mn-lt"/>
                <a:ea typeface="+mn-ea"/>
                <a:cs typeface="+mn-cs"/>
              </a:rPr>
              <a:t> !!</a:t>
            </a:r>
            <a:r>
              <a:rPr lang="de-AT" sz="1200" b="0" i="0" kern="1200" baseline="0" dirty="0">
                <a:solidFill>
                  <a:schemeClr val="tx1"/>
                </a:solidFill>
                <a:effectLst/>
                <a:latin typeface="+mn-lt"/>
                <a:ea typeface="+mn-ea"/>
                <a:cs typeface="+mn-cs"/>
              </a:rPr>
              <a:t> = meinem JESUS-Mystiker u. WUNDER-Täter u. PFINGSTLER=John </a:t>
            </a:r>
            <a:r>
              <a:rPr lang="de-AT" sz="1200" b="0" i="0" kern="1200" baseline="0" dirty="0" err="1">
                <a:solidFill>
                  <a:schemeClr val="tx1"/>
                </a:solidFill>
                <a:effectLst/>
                <a:latin typeface="+mn-lt"/>
                <a:ea typeface="+mn-ea"/>
                <a:cs typeface="+mn-cs"/>
              </a:rPr>
              <a:t>Wimber</a:t>
            </a:r>
            <a:r>
              <a:rPr lang="de-AT" sz="1200" b="0" i="0" kern="1200" baseline="0" dirty="0">
                <a:solidFill>
                  <a:schemeClr val="tx1"/>
                </a:solidFill>
                <a:effectLst/>
                <a:latin typeface="+mn-lt"/>
                <a:ea typeface="+mn-ea"/>
                <a:cs typeface="+mn-cs"/>
              </a:rPr>
              <a:t> des 11.Jh. !!</a:t>
            </a:r>
          </a:p>
          <a:p>
            <a:pPr marL="171450" indent="-171450">
              <a:buFontTx/>
              <a:buChar char="-"/>
            </a:pPr>
            <a:r>
              <a:rPr lang="de-DE" sz="1200" b="0" i="0" kern="1200" baseline="0" dirty="0">
                <a:solidFill>
                  <a:schemeClr val="tx1"/>
                </a:solidFill>
                <a:effectLst/>
                <a:latin typeface="+mn-lt"/>
                <a:ea typeface="+mn-ea"/>
                <a:cs typeface="+mn-cs"/>
              </a:rPr>
              <a:t>KEINE theologische Diskussion um M.P. Kellys Bekehrung, Gottesbeziehung, Glauben, etc. … !! &gt; </a:t>
            </a:r>
            <a:endParaRPr lang="de-DE" dirty="0"/>
          </a:p>
          <a:p>
            <a:pPr marL="171450" indent="-171450">
              <a:buFontTx/>
              <a:buChar char="-"/>
            </a:pPr>
            <a:r>
              <a:rPr lang="de-DE" dirty="0"/>
              <a:t>habt ihr bemerkt, wie berührt diese</a:t>
            </a:r>
            <a:r>
              <a:rPr lang="de-DE" baseline="0" dirty="0"/>
              <a:t> Jennifer Haben war?? das hat etwas ganz Tiefes in ihr angerührt !!</a:t>
            </a:r>
          </a:p>
          <a:p>
            <a:pPr marL="171450" indent="-171450">
              <a:buFontTx/>
              <a:buChar char="-"/>
            </a:pPr>
            <a:r>
              <a:rPr lang="de-DE" baseline="0" dirty="0"/>
              <a:t>u. so evangelisiert M.P. Kelly in SEINER GABE, mit seiner KUNST u. bringt so REICH GOTTES zu seinen MENSCHEN, die er gerufen ist, zu beeinflussen</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15</a:t>
            </a:fld>
            <a:endParaRPr lang="de-AT"/>
          </a:p>
        </p:txBody>
      </p:sp>
    </p:spTree>
    <p:extLst>
      <p:ext uri="{BB962C8B-B14F-4D97-AF65-F5344CB8AC3E}">
        <p14:creationId xmlns:p14="http://schemas.microsoft.com/office/powerpoint/2010/main" val="48194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nicht mehr u. nicht weniger dürfen auch wir &gt;&gt;&gt;&gt; denn wir wissen</a:t>
            </a:r>
            <a:r>
              <a:rPr lang="de-DE" baseline="0" dirty="0"/>
              <a:t> EINES:</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16</a:t>
            </a:fld>
            <a:endParaRPr lang="de-AT"/>
          </a:p>
        </p:txBody>
      </p:sp>
    </p:spTree>
    <p:extLst>
      <p:ext uri="{BB962C8B-B14F-4D97-AF65-F5344CB8AC3E}">
        <p14:creationId xmlns:p14="http://schemas.microsoft.com/office/powerpoint/2010/main" val="105663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nicht mehr u. nicht weniger dürfen auch wir &gt;&gt;&gt;&gt; denn wir wissen</a:t>
            </a:r>
            <a:r>
              <a:rPr lang="de-DE" baseline="0" dirty="0"/>
              <a:t> EINES: Jesus lebt in UNS! AMEN !</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17</a:t>
            </a:fld>
            <a:endParaRPr lang="de-AT"/>
          </a:p>
        </p:txBody>
      </p:sp>
    </p:spTree>
    <p:extLst>
      <p:ext uri="{BB962C8B-B14F-4D97-AF65-F5344CB8AC3E}">
        <p14:creationId xmlns:p14="http://schemas.microsoft.com/office/powerpoint/2010/main" val="105663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Nr. 1: auch Ungläubige, Nicht-Christen</a:t>
            </a:r>
            <a:r>
              <a:rPr lang="de-DE" baseline="0" dirty="0"/>
              <a:t> haben längst erkannt, dass </a:t>
            </a:r>
            <a:r>
              <a:rPr lang="de-DE" baseline="0" dirty="0" err="1"/>
              <a:t>Fussball</a:t>
            </a:r>
            <a:r>
              <a:rPr lang="de-DE" baseline="0" dirty="0"/>
              <a:t> zur Ersatz-Religion geworden ist – </a:t>
            </a:r>
            <a:r>
              <a:rPr lang="de-DE" baseline="0" dirty="0" err="1"/>
              <a:t>ErsatzRel</a:t>
            </a:r>
            <a:r>
              <a:rPr lang="de-DE" baseline="0" dirty="0"/>
              <a:t>. Nr. 1? – bei WM u. EMs wohl schon, sonst neben vielem anderem.. dennoch ist der Vgl. frappant!! &gt; u. dazu jetzt ein ganz kurzer Beitrag vom ORF, Heimspiel vom 6.7.21! MAZ ab</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2</a:t>
            </a:fld>
            <a:endParaRPr lang="de-AT"/>
          </a:p>
        </p:txBody>
      </p:sp>
    </p:spTree>
    <p:extLst>
      <p:ext uri="{BB962C8B-B14F-4D97-AF65-F5344CB8AC3E}">
        <p14:creationId xmlns:p14="http://schemas.microsoft.com/office/powerpoint/2010/main" val="205156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400" dirty="0">
                <a:solidFill>
                  <a:schemeClr val="bg1"/>
                </a:solidFill>
              </a:rPr>
              <a:t>Nochmal</a:t>
            </a:r>
            <a:r>
              <a:rPr lang="de-DE" sz="1400" baseline="0" dirty="0">
                <a:solidFill>
                  <a:schemeClr val="bg1"/>
                </a:solidFill>
              </a:rPr>
              <a:t> hier </a:t>
            </a:r>
            <a:r>
              <a:rPr lang="de-DE" sz="1400" baseline="0" dirty="0" err="1">
                <a:solidFill>
                  <a:schemeClr val="bg1"/>
                </a:solidFill>
              </a:rPr>
              <a:t>zus.gefasst</a:t>
            </a:r>
            <a:r>
              <a:rPr lang="de-DE" sz="1400" baseline="0" dirty="0">
                <a:solidFill>
                  <a:schemeClr val="bg1"/>
                </a:solidFill>
              </a:rPr>
              <a:t> ! &gt; das sind keine ´gläubigen´ Leute, aber es ist schon </a:t>
            </a:r>
            <a:r>
              <a:rPr lang="de-DE" sz="1400" baseline="0" dirty="0" err="1">
                <a:solidFill>
                  <a:schemeClr val="bg1"/>
                </a:solidFill>
              </a:rPr>
              <a:t>sooo</a:t>
            </a:r>
            <a:r>
              <a:rPr lang="de-DE" sz="1400" baseline="0" dirty="0">
                <a:solidFill>
                  <a:schemeClr val="bg1"/>
                </a:solidFill>
              </a:rPr>
              <a:t> offensichtlich..  </a:t>
            </a:r>
            <a:endParaRPr lang="de-AT" sz="1400" dirty="0">
              <a:solidFill>
                <a:schemeClr val="bg1"/>
              </a:solidFill>
            </a:endParaRPr>
          </a:p>
        </p:txBody>
      </p:sp>
      <p:sp>
        <p:nvSpPr>
          <p:cNvPr id="4" name="Foliennummernplatzhalter 3"/>
          <p:cNvSpPr>
            <a:spLocks noGrp="1"/>
          </p:cNvSpPr>
          <p:nvPr>
            <p:ph type="sldNum" sz="quarter" idx="10"/>
          </p:nvPr>
        </p:nvSpPr>
        <p:spPr/>
        <p:txBody>
          <a:bodyPr/>
          <a:lstStyle/>
          <a:p>
            <a:fld id="{982E5EC1-4794-4179-9287-894D42B0176D}" type="slidenum">
              <a:rPr lang="de-AT" smtClean="0"/>
              <a:t>3</a:t>
            </a:fld>
            <a:endParaRPr lang="de-AT"/>
          </a:p>
        </p:txBody>
      </p:sp>
    </p:spTree>
    <p:extLst>
      <p:ext uri="{BB962C8B-B14F-4D97-AF65-F5344CB8AC3E}">
        <p14:creationId xmlns:p14="http://schemas.microsoft.com/office/powerpoint/2010/main" val="217339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AT" baseline="0" dirty="0"/>
              <a:t>Mag jetzt hier keine Zahlenspiele machen, aber die Sache ist klar! &gt; ERINNERUNG an Joh. Reimer Allianz-</a:t>
            </a:r>
            <a:r>
              <a:rPr lang="de-AT" baseline="0" dirty="0" err="1"/>
              <a:t>Godi</a:t>
            </a:r>
            <a:r>
              <a:rPr lang="de-AT" baseline="0" dirty="0"/>
              <a:t> vor einigen Jahren: die Menschen in EU waren noch nie so offen für religiöse Fragen u. die Menschen in EU sind noch nie so wenig in die christlichen </a:t>
            </a:r>
            <a:r>
              <a:rPr lang="de-AT" baseline="0" dirty="0" err="1"/>
              <a:t>Gmd</a:t>
            </a:r>
            <a:r>
              <a:rPr lang="de-AT" baseline="0" dirty="0"/>
              <a:t>. u. Kirchen aller Denominationen gekommen wie heute !! …</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4</a:t>
            </a:fld>
            <a:endParaRPr lang="de-AT"/>
          </a:p>
        </p:txBody>
      </p:sp>
    </p:spTree>
    <p:extLst>
      <p:ext uri="{BB962C8B-B14F-4D97-AF65-F5344CB8AC3E}">
        <p14:creationId xmlns:p14="http://schemas.microsoft.com/office/powerpoint/2010/main" val="217339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5</a:t>
            </a:fld>
            <a:endParaRPr lang="de-AT"/>
          </a:p>
        </p:txBody>
      </p:sp>
    </p:spTree>
    <p:extLst>
      <p:ext uri="{BB962C8B-B14F-4D97-AF65-F5344CB8AC3E}">
        <p14:creationId xmlns:p14="http://schemas.microsoft.com/office/powerpoint/2010/main" val="90478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  AUFLÖSUNG u. KERN HEUTE : dieser Satz v. einer </a:t>
            </a:r>
            <a:r>
              <a:rPr lang="de-AT" baseline="0" dirty="0" err="1"/>
              <a:t>Vineyard</a:t>
            </a:r>
            <a:r>
              <a:rPr lang="de-AT" baseline="0" dirty="0"/>
              <a:t>-Konferenz aufgeschnappt (~ Mike </a:t>
            </a:r>
            <a:r>
              <a:rPr lang="de-AT" baseline="0" dirty="0" err="1"/>
              <a:t>Bickle</a:t>
            </a:r>
            <a:r>
              <a:rPr lang="de-AT" baseline="0" dirty="0"/>
              <a:t> ??) </a:t>
            </a:r>
            <a:endParaRPr lang="de-AT" dirty="0"/>
          </a:p>
          <a:p>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6</a:t>
            </a:fld>
            <a:endParaRPr lang="de-AT"/>
          </a:p>
        </p:txBody>
      </p:sp>
    </p:spTree>
    <p:extLst>
      <p:ext uri="{BB962C8B-B14F-4D97-AF65-F5344CB8AC3E}">
        <p14:creationId xmlns:p14="http://schemas.microsoft.com/office/powerpoint/2010/main" val="90478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AT" dirty="0"/>
              <a:t>Verrate euch ein</a:t>
            </a:r>
            <a:r>
              <a:rPr lang="de-AT" baseline="0" dirty="0"/>
              <a:t> Geheimnis: der Mensch ist LEIDENSCHAFTLICH !! </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7</a:t>
            </a:fld>
            <a:endParaRPr lang="de-AT"/>
          </a:p>
        </p:txBody>
      </p:sp>
    </p:spTree>
    <p:extLst>
      <p:ext uri="{BB962C8B-B14F-4D97-AF65-F5344CB8AC3E}">
        <p14:creationId xmlns:p14="http://schemas.microsoft.com/office/powerpoint/2010/main" val="96263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a:t>Zeigt</a:t>
            </a:r>
            <a:r>
              <a:rPr lang="de-AT" baseline="0" dirty="0"/>
              <a:t> sich bei GLÄUBIGEN und UNGLÄUBIGEN ! Hat Mensch keine Leidenschaft wird er KRANK ! 1. Zeichen von Depression = Antriebslosigkeit ! &gt;&gt;&gt; o. eben die Ordensschwester – ein Leben lang zur NÄCHSTENLIEBE gezwungen – u. dann so eine verbissene </a:t>
            </a:r>
            <a:r>
              <a:rPr lang="de-AT" baseline="0" dirty="0" err="1"/>
              <a:t>Misantropin</a:t>
            </a:r>
            <a:r>
              <a:rPr lang="de-AT" baseline="0" dirty="0"/>
              <a:t> geworden (heimliche Menschen-Hasserin) -</a:t>
            </a:r>
            <a:r>
              <a:rPr lang="de-AT" baseline="0" dirty="0">
                <a:sym typeface="Wingdings" panose="05000000000000000000" pitchFamily="2" charset="2"/>
              </a:rPr>
              <a:t> GOTT sei DANK auch die </a:t>
            </a:r>
            <a:r>
              <a:rPr lang="de-AT" baseline="0" dirty="0" err="1">
                <a:sym typeface="Wingdings" panose="05000000000000000000" pitchFamily="2" charset="2"/>
              </a:rPr>
              <a:t>and</a:t>
            </a:r>
            <a:r>
              <a:rPr lang="de-AT" baseline="0" dirty="0">
                <a:sym typeface="Wingdings" panose="05000000000000000000" pitchFamily="2" charset="2"/>
              </a:rPr>
              <a:t>., GEISTERFÜLLTEN – die aus einer </a:t>
            </a:r>
            <a:r>
              <a:rPr lang="de-AT" baseline="0" dirty="0" err="1">
                <a:sym typeface="Wingdings" panose="05000000000000000000" pitchFamily="2" charset="2"/>
              </a:rPr>
              <a:t>and</a:t>
            </a:r>
            <a:r>
              <a:rPr lang="de-AT" baseline="0" dirty="0">
                <a:sym typeface="Wingdings" panose="05000000000000000000" pitchFamily="2" charset="2"/>
              </a:rPr>
              <a:t>. LEIDENSCHAFT leben !!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sym typeface="Wingdings" panose="05000000000000000000" pitchFamily="2" charset="2"/>
              </a:rPr>
              <a:t>Sind es die ENKEL, ist es die NETFLIX-Serien, ist es das GELD, sind es die REISEN, ist es das FEELING vom GOTTESDIENST (da geht´s dann gar nicht um Jesus, sondern um diese Stimmung…), sei es das AUTO, die FRAUEN, die MÄNNER, die KINDER…. WAS AUCH IMMER …. !! Irgendetwas, das meine LEIDENSCHAFT bekommt, das ich mit LEIDENSCHAFT betreibe ! </a:t>
            </a:r>
            <a:endParaRPr lang="de-AT" dirty="0"/>
          </a:p>
        </p:txBody>
      </p:sp>
      <p:sp>
        <p:nvSpPr>
          <p:cNvPr id="4" name="Foliennummernplatzhalter 3"/>
          <p:cNvSpPr>
            <a:spLocks noGrp="1"/>
          </p:cNvSpPr>
          <p:nvPr>
            <p:ph type="sldNum" sz="quarter" idx="10"/>
          </p:nvPr>
        </p:nvSpPr>
        <p:spPr/>
        <p:txBody>
          <a:bodyPr/>
          <a:lstStyle/>
          <a:p>
            <a:fld id="{982E5EC1-4794-4179-9287-894D42B0176D}" type="slidenum">
              <a:rPr lang="de-AT" smtClean="0"/>
              <a:t>8</a:t>
            </a:fld>
            <a:endParaRPr lang="de-AT"/>
          </a:p>
        </p:txBody>
      </p:sp>
    </p:spTree>
    <p:extLst>
      <p:ext uri="{BB962C8B-B14F-4D97-AF65-F5344CB8AC3E}">
        <p14:creationId xmlns:p14="http://schemas.microsoft.com/office/powerpoint/2010/main" val="57439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AT" dirty="0"/>
              <a:t>Menschen gehen in ROCKKONZERTE, klassische Konzerte, Vereine</a:t>
            </a:r>
            <a:r>
              <a:rPr lang="de-AT" baseline="0" dirty="0"/>
              <a:t> in Politik u. Umwelt– WARUM? gehen dorthin, weil sie u.a. dort LEIDENSCHAFT finden !!</a:t>
            </a:r>
          </a:p>
          <a:p>
            <a:r>
              <a:rPr lang="de-AT" baseline="0" dirty="0"/>
              <a:t>--- was </a:t>
            </a:r>
            <a:r>
              <a:rPr lang="de-AT" baseline="0" dirty="0" err="1"/>
              <a:t>begegenen</a:t>
            </a:r>
            <a:r>
              <a:rPr lang="de-AT" baseline="0" dirty="0"/>
              <a:t> Menschen heute bei uns ?? &gt;&gt; wenn es keine positive ist, dann oft auch NEGATIVE </a:t>
            </a:r>
            <a:r>
              <a:rPr lang="de-AT" baseline="0" dirty="0" err="1"/>
              <a:t>Ledenschaft</a:t>
            </a:r>
            <a:r>
              <a:rPr lang="de-AT" baseline="0" dirty="0"/>
              <a:t> (KRITIKSUCHT, ANTI-Haltung…).</a:t>
            </a:r>
          </a:p>
          <a:p>
            <a:r>
              <a:rPr lang="de-AT" baseline="0" dirty="0"/>
              <a:t>u. eben ins </a:t>
            </a:r>
            <a:r>
              <a:rPr lang="de-AT" baseline="0" dirty="0" err="1"/>
              <a:t>Fussball</a:t>
            </a:r>
            <a:r>
              <a:rPr lang="de-AT" baseline="0" dirty="0"/>
              <a:t>-Stadion: 10.000nde Menschen stehen dort mit erhobenen Händen und BETEN AN !! u. das obwohl NICHTS VOLLKOMMENES u. äußert VERGÄNGLICHES !</a:t>
            </a:r>
          </a:p>
          <a:p>
            <a:r>
              <a:rPr lang="de-AT" baseline="0" dirty="0"/>
              <a:t>mit einem Wort: LEIDENSCHAFT &gt;&gt;&gt; u. ANBETUNG !!!! (erhobene Hände – auf EINE Sache gerichtet mit EINEM Ziel vor Augen &gt; Lieder werden gesungen !!! ) = das ist KIRCHE u. ANBETUNG PUR !!! </a:t>
            </a:r>
          </a:p>
          <a:p>
            <a:r>
              <a:rPr lang="de-AT" baseline="0" dirty="0"/>
              <a:t>--- erst wenn Mensch das VOLLKOMMENE anbetet, kommt er zur RUHE und Erfüllung. &gt; - wie bei allem &gt;&gt; </a:t>
            </a:r>
            <a:r>
              <a:rPr lang="de-AT" baseline="0" dirty="0" err="1"/>
              <a:t>menschl</a:t>
            </a:r>
            <a:r>
              <a:rPr lang="de-AT" baseline="0" dirty="0"/>
              <a:t>., </a:t>
            </a:r>
            <a:r>
              <a:rPr lang="de-AT" baseline="0" dirty="0" err="1"/>
              <a:t>teufl</a:t>
            </a:r>
            <a:r>
              <a:rPr lang="de-AT" baseline="0" dirty="0"/>
              <a:t>., göttliche Leidenschaft – wurde uns GERAUBT &gt;&gt; wenn im </a:t>
            </a:r>
            <a:r>
              <a:rPr lang="de-AT" baseline="0" dirty="0" err="1"/>
              <a:t>Godi</a:t>
            </a:r>
            <a:r>
              <a:rPr lang="de-AT" baseline="0" dirty="0"/>
              <a:t> Hände gehoben werden, sehen uns Menschen als SPINNER an --- aber im Stadion darf gegrölt werden ohne ENDE u. da ist alles ´normal´ !</a:t>
            </a:r>
          </a:p>
        </p:txBody>
      </p:sp>
      <p:sp>
        <p:nvSpPr>
          <p:cNvPr id="4" name="Foliennummernplatzhalter 3"/>
          <p:cNvSpPr>
            <a:spLocks noGrp="1"/>
          </p:cNvSpPr>
          <p:nvPr>
            <p:ph type="sldNum" sz="quarter" idx="10"/>
          </p:nvPr>
        </p:nvSpPr>
        <p:spPr/>
        <p:txBody>
          <a:bodyPr/>
          <a:lstStyle/>
          <a:p>
            <a:fld id="{982E5EC1-4794-4179-9287-894D42B0176D}" type="slidenum">
              <a:rPr lang="de-AT" smtClean="0"/>
              <a:t>9</a:t>
            </a:fld>
            <a:endParaRPr lang="de-AT"/>
          </a:p>
        </p:txBody>
      </p:sp>
    </p:spTree>
    <p:extLst>
      <p:ext uri="{BB962C8B-B14F-4D97-AF65-F5344CB8AC3E}">
        <p14:creationId xmlns:p14="http://schemas.microsoft.com/office/powerpoint/2010/main" val="96263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155F8EF8-CBAC-4DBA-A0C5-3C63E1FAF2A4}" type="datetimeFigureOut">
              <a:rPr lang="de-AT" smtClean="0"/>
              <a:t>10.07.2021</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189878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55F8EF8-CBAC-4DBA-A0C5-3C63E1FAF2A4}" type="datetimeFigureOut">
              <a:rPr lang="de-AT" smtClean="0"/>
              <a:t>10.07.2021</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181209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55F8EF8-CBAC-4DBA-A0C5-3C63E1FAF2A4}" type="datetimeFigureOut">
              <a:rPr lang="de-AT" smtClean="0"/>
              <a:t>10.07.2021</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149355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55F8EF8-CBAC-4DBA-A0C5-3C63E1FAF2A4}" type="datetimeFigureOut">
              <a:rPr lang="de-AT" smtClean="0"/>
              <a:t>10.07.2021</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211489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55F8EF8-CBAC-4DBA-A0C5-3C63E1FAF2A4}" type="datetimeFigureOut">
              <a:rPr lang="de-AT" smtClean="0"/>
              <a:t>10.07.2021</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9970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155F8EF8-CBAC-4DBA-A0C5-3C63E1FAF2A4}" type="datetimeFigureOut">
              <a:rPr lang="de-AT" smtClean="0"/>
              <a:t>10.07.2021</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215277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155F8EF8-CBAC-4DBA-A0C5-3C63E1FAF2A4}" type="datetimeFigureOut">
              <a:rPr lang="de-AT" smtClean="0"/>
              <a:t>10.07.2021</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146864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155F8EF8-CBAC-4DBA-A0C5-3C63E1FAF2A4}" type="datetimeFigureOut">
              <a:rPr lang="de-AT" smtClean="0"/>
              <a:t>10.07.2021</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313706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55F8EF8-CBAC-4DBA-A0C5-3C63E1FAF2A4}" type="datetimeFigureOut">
              <a:rPr lang="de-AT" smtClean="0"/>
              <a:t>10.07.2021</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167631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55F8EF8-CBAC-4DBA-A0C5-3C63E1FAF2A4}" type="datetimeFigureOut">
              <a:rPr lang="de-AT" smtClean="0"/>
              <a:t>10.07.2021</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157625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55F8EF8-CBAC-4DBA-A0C5-3C63E1FAF2A4}" type="datetimeFigureOut">
              <a:rPr lang="de-AT" smtClean="0"/>
              <a:t>10.07.2021</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8E8D5DA-F500-42C0-A248-F5C1E81D2FB0}" type="slidenum">
              <a:rPr lang="de-AT" smtClean="0"/>
              <a:t>‹Nr.›</a:t>
            </a:fld>
            <a:endParaRPr lang="de-AT"/>
          </a:p>
        </p:txBody>
      </p:sp>
    </p:spTree>
    <p:extLst>
      <p:ext uri="{BB962C8B-B14F-4D97-AF65-F5344CB8AC3E}">
        <p14:creationId xmlns:p14="http://schemas.microsoft.com/office/powerpoint/2010/main" val="427802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r="-8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5F8EF8-CBAC-4DBA-A0C5-3C63E1FAF2A4}" type="datetimeFigureOut">
              <a:rPr lang="de-AT" smtClean="0"/>
              <a:t>10.07.2021</a:t>
            </a:fld>
            <a:endParaRPr lang="de-AT"/>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8E8D5DA-F500-42C0-A248-F5C1E81D2FB0}" type="slidenum">
              <a:rPr lang="de-AT" smtClean="0"/>
              <a:t>‹Nr.›</a:t>
            </a:fld>
            <a:endParaRPr lang="de-AT"/>
          </a:p>
        </p:txBody>
      </p:sp>
    </p:spTree>
    <p:extLst>
      <p:ext uri="{BB962C8B-B14F-4D97-AF65-F5344CB8AC3E}">
        <p14:creationId xmlns:p14="http://schemas.microsoft.com/office/powerpoint/2010/main" val="333735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belserver.de/act.php?search_context=2020005&amp;context_translation=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bibelserver.de/act.php?text_ref=43003000" TargetMode="External"/><Relationship Id="rId4" Type="http://schemas.openxmlformats.org/officeDocument/2006/relationships/hyperlink" Target="http://www.bibelserver.de/act.php?search_context=5004024&amp;context_translation=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wikipedia.org/wiki/Frontfrau" TargetMode="External"/><Relationship Id="rId7" Type="http://schemas.openxmlformats.org/officeDocument/2006/relationships/hyperlink" Target="https://de.wikipedia.org/wiki/Salve_Regin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e.wikipedia.org/wiki/Beyond_the_Black" TargetMode="External"/><Relationship Id="rId5" Type="http://schemas.openxmlformats.org/officeDocument/2006/relationships/hyperlink" Target="https://de.wikipedia.org/wiki/Band_(Musik)" TargetMode="External"/><Relationship Id="rId4" Type="http://schemas.openxmlformats.org/officeDocument/2006/relationships/hyperlink" Target="https://de.wikipedia.org/wiki/Symphonic-Met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e.wikipedia.org/wiki/Salve_Regin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a:xfrm>
            <a:off x="611560" y="249492"/>
            <a:ext cx="7772400" cy="1102519"/>
          </a:xfrm>
        </p:spPr>
        <p:txBody>
          <a:bodyPr/>
          <a:lstStyle/>
          <a:p>
            <a:r>
              <a:rPr lang="de-AT" dirty="0" err="1">
                <a:solidFill>
                  <a:schemeClr val="bg1"/>
                </a:solidFill>
                <a:latin typeface="Berlin Sans FB Demi" panose="020E0802020502020306" pitchFamily="34" charset="0"/>
              </a:rPr>
              <a:t>Fussball</a:t>
            </a:r>
            <a:endParaRPr lang="de-AT" dirty="0">
              <a:solidFill>
                <a:schemeClr val="bg1"/>
              </a:solidFill>
              <a:latin typeface="Berlin Sans FB Demi" panose="020E0802020502020306" pitchFamily="34" charset="0"/>
            </a:endParaRPr>
          </a:p>
        </p:txBody>
      </p:sp>
      <p:sp>
        <p:nvSpPr>
          <p:cNvPr id="9" name="Untertitel 8"/>
          <p:cNvSpPr>
            <a:spLocks noGrp="1"/>
          </p:cNvSpPr>
          <p:nvPr>
            <p:ph type="subTitle" idx="1"/>
          </p:nvPr>
        </p:nvSpPr>
        <p:spPr>
          <a:xfrm>
            <a:off x="1403648" y="4299942"/>
            <a:ext cx="6400800" cy="666378"/>
          </a:xfrm>
        </p:spPr>
        <p:txBody>
          <a:bodyPr/>
          <a:lstStyle/>
          <a:p>
            <a:r>
              <a:rPr lang="de-AT" dirty="0">
                <a:solidFill>
                  <a:schemeClr val="bg1"/>
                </a:solidFill>
                <a:latin typeface="Berlin Sans FB Demi" panose="020E0802020502020306" pitchFamily="34" charset="0"/>
              </a:rPr>
              <a:t>Kirche und Religion von heute?</a:t>
            </a:r>
          </a:p>
        </p:txBody>
      </p:sp>
    </p:spTree>
    <p:extLst>
      <p:ext uri="{BB962C8B-B14F-4D97-AF65-F5344CB8AC3E}">
        <p14:creationId xmlns:p14="http://schemas.microsoft.com/office/powerpoint/2010/main" val="382737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59582"/>
            <a:ext cx="8229600" cy="3834426"/>
          </a:xfrm>
        </p:spPr>
        <p:txBody>
          <a:bodyPr>
            <a:normAutofit fontScale="85000" lnSpcReduction="20000"/>
          </a:bodyPr>
          <a:lstStyle/>
          <a:p>
            <a:pPr lvl="0"/>
            <a:r>
              <a:rPr lang="de-DE" b="1" i="1" u="sng" dirty="0">
                <a:hlinkClick r:id="rId3"/>
              </a:rPr>
              <a:t>2Mo 20,5</a:t>
            </a:r>
            <a:r>
              <a:rPr lang="de-DE" i="1" dirty="0"/>
              <a:t> </a:t>
            </a:r>
            <a:r>
              <a:rPr lang="de-DE" b="1" i="1" dirty="0">
                <a:solidFill>
                  <a:schemeClr val="bg1"/>
                </a:solidFill>
              </a:rPr>
              <a:t>Bete sie nicht an und diene ihnen nicht! Denn ich, der HERR, dein Gott, bin ein eifernder Gott,...</a:t>
            </a:r>
            <a:endParaRPr lang="de-AT" b="1" i="1" dirty="0">
              <a:solidFill>
                <a:schemeClr val="bg1"/>
              </a:solidFill>
            </a:endParaRPr>
          </a:p>
          <a:p>
            <a:pPr lvl="0"/>
            <a:r>
              <a:rPr lang="de-DE" b="1" i="1" u="sng" dirty="0">
                <a:hlinkClick r:id="rId4"/>
              </a:rPr>
              <a:t>5Mo 4,24</a:t>
            </a:r>
            <a:r>
              <a:rPr lang="de-DE" i="1" dirty="0"/>
              <a:t> </a:t>
            </a:r>
            <a:r>
              <a:rPr lang="de-DE" b="1" i="1" dirty="0">
                <a:solidFill>
                  <a:schemeClr val="bg1"/>
                </a:solidFill>
              </a:rPr>
              <a:t>Denn der HERR, dein Gott, ist ein verzehrendes Feuer und ein eifernder Gott</a:t>
            </a:r>
            <a:r>
              <a:rPr lang="de-DE" i="1" dirty="0"/>
              <a:t>.</a:t>
            </a:r>
            <a:endParaRPr lang="de-AT" i="1" dirty="0"/>
          </a:p>
          <a:p>
            <a:pPr lvl="0"/>
            <a:r>
              <a:rPr lang="de-DE" b="1" i="1" u="sng" dirty="0" err="1">
                <a:hlinkClick r:id="rId5"/>
              </a:rPr>
              <a:t>Joh</a:t>
            </a:r>
            <a:r>
              <a:rPr lang="de-DE" b="1" i="1" u="sng" dirty="0">
                <a:hlinkClick r:id="rId5"/>
              </a:rPr>
              <a:t> 3,16</a:t>
            </a:r>
            <a:r>
              <a:rPr lang="de-DE" i="1" dirty="0"/>
              <a:t> </a:t>
            </a:r>
            <a:r>
              <a:rPr lang="de-DE" i="1" dirty="0">
                <a:solidFill>
                  <a:schemeClr val="bg1"/>
                </a:solidFill>
              </a:rPr>
              <a:t>Denn also (so sehr, so dermaßen stark) hat Gott die Welt geliebt, dass er seinen eingeborenen Sohn gab, damit alle, die an ihn glauben, nicht verloren werden, sondern das ewige Leben haben.</a:t>
            </a:r>
            <a:br>
              <a:rPr lang="de-DE" i="1" dirty="0">
                <a:solidFill>
                  <a:schemeClr val="bg1"/>
                </a:solidFill>
              </a:rPr>
            </a:br>
            <a:endParaRPr lang="de-AT" i="1" dirty="0">
              <a:solidFill>
                <a:schemeClr val="bg1"/>
              </a:solidFill>
            </a:endParaRPr>
          </a:p>
        </p:txBody>
      </p:sp>
      <p:sp>
        <p:nvSpPr>
          <p:cNvPr id="5" name="Titel 1"/>
          <p:cNvSpPr txBox="1">
            <a:spLocks/>
          </p:cNvSpPr>
          <p:nvPr/>
        </p:nvSpPr>
        <p:spPr>
          <a:xfrm>
            <a:off x="179512" y="303498"/>
            <a:ext cx="8784976" cy="1026114"/>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b="1" dirty="0">
                <a:solidFill>
                  <a:schemeClr val="accent2">
                    <a:lumMod val="75000"/>
                  </a:schemeClr>
                </a:solidFill>
              </a:rPr>
              <a:t>Gott sucht leidenschaftliche Menschen, weil ER selbst voller Leidenschaft ist!</a:t>
            </a:r>
            <a:br>
              <a:rPr lang="de-AT" b="1" dirty="0">
                <a:solidFill>
                  <a:schemeClr val="accent2">
                    <a:lumMod val="75000"/>
                  </a:schemeClr>
                </a:solidFill>
              </a:rPr>
            </a:br>
            <a:endParaRPr lang="de-AT" b="1" dirty="0">
              <a:solidFill>
                <a:schemeClr val="accent2">
                  <a:lumMod val="75000"/>
                </a:schemeClr>
              </a:solidFill>
            </a:endParaRPr>
          </a:p>
        </p:txBody>
      </p:sp>
    </p:spTree>
    <p:extLst>
      <p:ext uri="{BB962C8B-B14F-4D97-AF65-F5344CB8AC3E}">
        <p14:creationId xmlns:p14="http://schemas.microsoft.com/office/powerpoint/2010/main" val="261191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59582"/>
            <a:ext cx="8229600" cy="3834426"/>
          </a:xfrm>
        </p:spPr>
        <p:txBody>
          <a:bodyPr>
            <a:normAutofit lnSpcReduction="10000"/>
          </a:bodyPr>
          <a:lstStyle/>
          <a:p>
            <a:pPr lvl="0"/>
            <a:r>
              <a:rPr lang="de-DE" sz="2700" b="1" dirty="0">
                <a:solidFill>
                  <a:schemeClr val="bg1"/>
                </a:solidFill>
              </a:rPr>
              <a:t>Warum suchen Menschen das zunehmend nicht mehr in der Kirche?</a:t>
            </a:r>
          </a:p>
          <a:p>
            <a:pPr lvl="0"/>
            <a:r>
              <a:rPr lang="de-DE" sz="2700" b="1" dirty="0">
                <a:solidFill>
                  <a:schemeClr val="bg1"/>
                </a:solidFill>
              </a:rPr>
              <a:t>Es ist so viel einfacher im Stadion / Sport / Rockkonzert… </a:t>
            </a:r>
          </a:p>
          <a:p>
            <a:pPr lvl="1"/>
            <a:r>
              <a:rPr lang="de-DE" sz="2300" b="1" dirty="0">
                <a:solidFill>
                  <a:schemeClr val="bg1"/>
                </a:solidFill>
              </a:rPr>
              <a:t>&gt; dort </a:t>
            </a:r>
            <a:r>
              <a:rPr lang="de-DE" sz="2300" b="1" i="1" dirty="0">
                <a:solidFill>
                  <a:schemeClr val="bg1"/>
                </a:solidFill>
              </a:rPr>
              <a:t>SEHE</a:t>
            </a:r>
            <a:r>
              <a:rPr lang="de-DE" sz="2300" b="1" dirty="0">
                <a:solidFill>
                  <a:schemeClr val="bg1"/>
                </a:solidFill>
              </a:rPr>
              <a:t> ich, </a:t>
            </a:r>
            <a:r>
              <a:rPr lang="de-DE" sz="2300" b="1" i="1" dirty="0">
                <a:solidFill>
                  <a:schemeClr val="bg1"/>
                </a:solidFill>
              </a:rPr>
              <a:t>WEN</a:t>
            </a:r>
            <a:r>
              <a:rPr lang="de-DE" sz="2300" b="1" dirty="0">
                <a:solidFill>
                  <a:schemeClr val="bg1"/>
                </a:solidFill>
              </a:rPr>
              <a:t> oder </a:t>
            </a:r>
            <a:r>
              <a:rPr lang="de-DE" sz="2300" b="1" i="1" dirty="0">
                <a:solidFill>
                  <a:schemeClr val="bg1"/>
                </a:solidFill>
              </a:rPr>
              <a:t>WAS</a:t>
            </a:r>
            <a:r>
              <a:rPr lang="de-DE" sz="2300" b="1" dirty="0">
                <a:solidFill>
                  <a:schemeClr val="bg1"/>
                </a:solidFill>
              </a:rPr>
              <a:t> ich anbete…</a:t>
            </a:r>
          </a:p>
          <a:p>
            <a:pPr lvl="1"/>
            <a:r>
              <a:rPr lang="de-DE" sz="2300" b="1" dirty="0">
                <a:solidFill>
                  <a:schemeClr val="bg1"/>
                </a:solidFill>
              </a:rPr>
              <a:t>ich kann es SEHEN, HÖREN, RIECHEN, FÜHLEN ----</a:t>
            </a:r>
          </a:p>
          <a:p>
            <a:r>
              <a:rPr lang="de-DE" sz="2700" b="1" dirty="0">
                <a:solidFill>
                  <a:schemeClr val="bg1"/>
                </a:solidFill>
              </a:rPr>
              <a:t>das ist in einem </a:t>
            </a:r>
            <a:r>
              <a:rPr lang="de-DE" sz="2700" b="1" dirty="0" err="1">
                <a:solidFill>
                  <a:schemeClr val="bg1"/>
                </a:solidFill>
              </a:rPr>
              <a:t>Godi</a:t>
            </a:r>
            <a:r>
              <a:rPr lang="de-DE" sz="2700" b="1" dirty="0">
                <a:solidFill>
                  <a:schemeClr val="bg1"/>
                </a:solidFill>
              </a:rPr>
              <a:t> mit einem UNSICHTBAREN Gott, einem UNSICHTBAREN Jesus, mit einem UNSICHTBAREN Geist Gottes </a:t>
            </a:r>
            <a:r>
              <a:rPr lang="de-DE" sz="2700" b="1" dirty="0" err="1">
                <a:solidFill>
                  <a:schemeClr val="bg1"/>
                </a:solidFill>
              </a:rPr>
              <a:t>soooo</a:t>
            </a:r>
            <a:r>
              <a:rPr lang="de-DE" sz="2700" b="1" dirty="0">
                <a:solidFill>
                  <a:schemeClr val="bg1"/>
                </a:solidFill>
              </a:rPr>
              <a:t> viel schwerer… !!</a:t>
            </a:r>
            <a:endParaRPr lang="de-AT" sz="2700" b="1" dirty="0">
              <a:solidFill>
                <a:schemeClr val="bg1"/>
              </a:solidFill>
            </a:endParaRPr>
          </a:p>
        </p:txBody>
      </p:sp>
      <p:sp>
        <p:nvSpPr>
          <p:cNvPr id="5" name="Titel 1"/>
          <p:cNvSpPr txBox="1">
            <a:spLocks/>
          </p:cNvSpPr>
          <p:nvPr/>
        </p:nvSpPr>
        <p:spPr>
          <a:xfrm>
            <a:off x="179512" y="303498"/>
            <a:ext cx="8784976" cy="1026114"/>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b="1" dirty="0">
                <a:solidFill>
                  <a:schemeClr val="accent2">
                    <a:lumMod val="75000"/>
                  </a:schemeClr>
                </a:solidFill>
              </a:rPr>
              <a:t>Gott sucht leidenschaftliche Menschen, weil ER selbst voller Leidenschaft ist!</a:t>
            </a:r>
            <a:br>
              <a:rPr lang="de-AT" b="1" dirty="0">
                <a:solidFill>
                  <a:schemeClr val="accent2">
                    <a:lumMod val="75000"/>
                  </a:schemeClr>
                </a:solidFill>
              </a:rPr>
            </a:br>
            <a:endParaRPr lang="de-AT" b="1" dirty="0">
              <a:solidFill>
                <a:schemeClr val="accent2">
                  <a:lumMod val="75000"/>
                </a:schemeClr>
              </a:solidFill>
            </a:endParaRPr>
          </a:p>
        </p:txBody>
      </p:sp>
    </p:spTree>
    <p:extLst>
      <p:ext uri="{BB962C8B-B14F-4D97-AF65-F5344CB8AC3E}">
        <p14:creationId xmlns:p14="http://schemas.microsoft.com/office/powerpoint/2010/main" val="390378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a:solidFill>
                  <a:schemeClr val="accent2">
                    <a:lumMod val="75000"/>
                  </a:schemeClr>
                </a:solidFill>
              </a:rPr>
              <a:t>Anbetung </a:t>
            </a:r>
            <a:r>
              <a:rPr lang="de-AT" b="1" i="1" dirty="0">
                <a:solidFill>
                  <a:schemeClr val="accent2">
                    <a:lumMod val="75000"/>
                  </a:schemeClr>
                </a:solidFill>
              </a:rPr>
              <a:t>NICHT</a:t>
            </a:r>
            <a:r>
              <a:rPr lang="de-AT" b="1" dirty="0">
                <a:solidFill>
                  <a:schemeClr val="accent2">
                    <a:lumMod val="75000"/>
                  </a:schemeClr>
                </a:solidFill>
              </a:rPr>
              <a:t> nur in der Kirche</a:t>
            </a:r>
            <a:endParaRPr lang="de-AT" dirty="0"/>
          </a:p>
        </p:txBody>
      </p:sp>
      <p:sp>
        <p:nvSpPr>
          <p:cNvPr id="3" name="Inhaltsplatzhalter 2"/>
          <p:cNvSpPr>
            <a:spLocks noGrp="1"/>
          </p:cNvSpPr>
          <p:nvPr>
            <p:ph idx="1"/>
          </p:nvPr>
        </p:nvSpPr>
        <p:spPr>
          <a:xfrm>
            <a:off x="611560" y="1131590"/>
            <a:ext cx="8085584" cy="3301015"/>
          </a:xfrm>
        </p:spPr>
        <p:txBody>
          <a:bodyPr>
            <a:normAutofit fontScale="92500"/>
          </a:bodyPr>
          <a:lstStyle/>
          <a:p>
            <a:r>
              <a:rPr lang="de-DE" b="1" dirty="0">
                <a:solidFill>
                  <a:schemeClr val="bg1"/>
                </a:solidFill>
              </a:rPr>
              <a:t>Johannes REIMERs REICH GOTTES -SICHT</a:t>
            </a:r>
          </a:p>
          <a:p>
            <a:pPr lvl="1"/>
            <a:r>
              <a:rPr lang="de-DE" b="1" dirty="0">
                <a:solidFill>
                  <a:schemeClr val="bg1"/>
                </a:solidFill>
              </a:rPr>
              <a:t>In ALLEM (Menschen, Staaten, Religionen, Kirchen, Gemeinden, Vereinen, Dingen…) gibt es einen</a:t>
            </a:r>
          </a:p>
          <a:p>
            <a:pPr lvl="2"/>
            <a:r>
              <a:rPr lang="de-DE" b="1" dirty="0">
                <a:solidFill>
                  <a:schemeClr val="bg1"/>
                </a:solidFill>
              </a:rPr>
              <a:t>göttlichen</a:t>
            </a:r>
          </a:p>
          <a:p>
            <a:pPr lvl="2"/>
            <a:r>
              <a:rPr lang="de-DE" b="1" dirty="0">
                <a:solidFill>
                  <a:schemeClr val="bg1"/>
                </a:solidFill>
              </a:rPr>
              <a:t>menschlichen</a:t>
            </a:r>
          </a:p>
          <a:p>
            <a:pPr lvl="2"/>
            <a:r>
              <a:rPr lang="de-DE" b="1" dirty="0">
                <a:solidFill>
                  <a:schemeClr val="bg1"/>
                </a:solidFill>
              </a:rPr>
              <a:t>und möglicherweise einen diabolischen / teuflischen</a:t>
            </a:r>
          </a:p>
          <a:p>
            <a:pPr lvl="1"/>
            <a:r>
              <a:rPr lang="de-DE" b="1" dirty="0">
                <a:solidFill>
                  <a:schemeClr val="bg1"/>
                </a:solidFill>
              </a:rPr>
              <a:t>Anteil</a:t>
            </a:r>
          </a:p>
          <a:p>
            <a:pPr lvl="2"/>
            <a:endParaRPr lang="de-AT" dirty="0"/>
          </a:p>
        </p:txBody>
      </p:sp>
    </p:spTree>
    <p:extLst>
      <p:ext uri="{BB962C8B-B14F-4D97-AF65-F5344CB8AC3E}">
        <p14:creationId xmlns:p14="http://schemas.microsoft.com/office/powerpoint/2010/main" val="281155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a:solidFill>
                  <a:schemeClr val="accent2">
                    <a:lumMod val="75000"/>
                  </a:schemeClr>
                </a:solidFill>
              </a:rPr>
              <a:t>Sing meinen Song - VOX</a:t>
            </a:r>
            <a:endParaRPr lang="de-AT" dirty="0"/>
          </a:p>
        </p:txBody>
      </p:sp>
      <p:sp>
        <p:nvSpPr>
          <p:cNvPr id="3" name="Inhaltsplatzhalter 2"/>
          <p:cNvSpPr>
            <a:spLocks noGrp="1"/>
          </p:cNvSpPr>
          <p:nvPr>
            <p:ph idx="1"/>
          </p:nvPr>
        </p:nvSpPr>
        <p:spPr>
          <a:xfrm>
            <a:off x="611560" y="987574"/>
            <a:ext cx="8085584" cy="4011910"/>
          </a:xfrm>
        </p:spPr>
        <p:txBody>
          <a:bodyPr>
            <a:normAutofit/>
          </a:bodyPr>
          <a:lstStyle/>
          <a:p>
            <a:r>
              <a:rPr lang="de-DE" b="1" dirty="0">
                <a:solidFill>
                  <a:schemeClr val="bg1"/>
                </a:solidFill>
              </a:rPr>
              <a:t>Michael Patrick Kelly</a:t>
            </a:r>
          </a:p>
          <a:p>
            <a:pPr lvl="1"/>
            <a:r>
              <a:rPr lang="de-DE" b="1" dirty="0">
                <a:solidFill>
                  <a:schemeClr val="bg1"/>
                </a:solidFill>
              </a:rPr>
              <a:t>Aushängeschild der Kultband „The Kelly Family“</a:t>
            </a:r>
          </a:p>
          <a:p>
            <a:pPr lvl="2"/>
            <a:r>
              <a:rPr lang="de-DE" b="1" dirty="0">
                <a:solidFill>
                  <a:schemeClr val="bg1"/>
                </a:solidFill>
              </a:rPr>
              <a:t>mit 15a Komponist von „An Angel“ = Durchbruch</a:t>
            </a:r>
          </a:p>
          <a:p>
            <a:pPr lvl="1"/>
            <a:r>
              <a:rPr lang="de-DE" b="1" dirty="0">
                <a:solidFill>
                  <a:schemeClr val="bg1"/>
                </a:solidFill>
              </a:rPr>
              <a:t>Bekehrung</a:t>
            </a:r>
          </a:p>
          <a:p>
            <a:pPr lvl="1"/>
            <a:r>
              <a:rPr lang="de-DE" b="1" dirty="0">
                <a:solidFill>
                  <a:schemeClr val="bg1"/>
                </a:solidFill>
              </a:rPr>
              <a:t>Kloster von 2004 bis 2010</a:t>
            </a:r>
          </a:p>
          <a:p>
            <a:pPr lvl="1"/>
            <a:r>
              <a:rPr lang="de-DE" b="1" dirty="0">
                <a:solidFill>
                  <a:schemeClr val="bg1"/>
                </a:solidFill>
              </a:rPr>
              <a:t>sucht seither Möglichkeit, GLAUBEN und KUNST miteinander zu verbinden!!</a:t>
            </a:r>
          </a:p>
          <a:p>
            <a:pPr lvl="1"/>
            <a:r>
              <a:rPr lang="de-DE" b="1" dirty="0">
                <a:solidFill>
                  <a:schemeClr val="bg1"/>
                </a:solidFill>
              </a:rPr>
              <a:t>z.B. als Moderator von Sing </a:t>
            </a:r>
            <a:r>
              <a:rPr lang="de-DE" b="1" dirty="0" err="1">
                <a:solidFill>
                  <a:schemeClr val="bg1"/>
                </a:solidFill>
              </a:rPr>
              <a:t>my</a:t>
            </a:r>
            <a:r>
              <a:rPr lang="de-DE" b="1" dirty="0">
                <a:solidFill>
                  <a:schemeClr val="bg1"/>
                </a:solidFill>
              </a:rPr>
              <a:t> Song !!</a:t>
            </a:r>
            <a:endParaRPr lang="de-AT" b="1" dirty="0">
              <a:solidFill>
                <a:schemeClr val="bg1"/>
              </a:solidFill>
            </a:endParaRPr>
          </a:p>
          <a:p>
            <a:pPr lvl="1"/>
            <a:endParaRPr lang="de-DE" b="1" dirty="0">
              <a:solidFill>
                <a:schemeClr val="bg1"/>
              </a:solidFill>
            </a:endParaRPr>
          </a:p>
        </p:txBody>
      </p:sp>
    </p:spTree>
    <p:extLst>
      <p:ext uri="{BB962C8B-B14F-4D97-AF65-F5344CB8AC3E}">
        <p14:creationId xmlns:p14="http://schemas.microsoft.com/office/powerpoint/2010/main" val="35808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a:solidFill>
                  <a:schemeClr val="accent2">
                    <a:lumMod val="75000"/>
                  </a:schemeClr>
                </a:solidFill>
              </a:rPr>
              <a:t>Sing meinen Song - VOX</a:t>
            </a:r>
            <a:endParaRPr lang="de-AT" dirty="0"/>
          </a:p>
        </p:txBody>
      </p:sp>
      <p:sp>
        <p:nvSpPr>
          <p:cNvPr id="3" name="Inhaltsplatzhalter 2"/>
          <p:cNvSpPr>
            <a:spLocks noGrp="1"/>
          </p:cNvSpPr>
          <p:nvPr>
            <p:ph idx="1"/>
          </p:nvPr>
        </p:nvSpPr>
        <p:spPr>
          <a:xfrm>
            <a:off x="611560" y="1131590"/>
            <a:ext cx="8085584" cy="3888432"/>
          </a:xfrm>
        </p:spPr>
        <p:txBody>
          <a:bodyPr>
            <a:normAutofit lnSpcReduction="10000"/>
          </a:bodyPr>
          <a:lstStyle/>
          <a:p>
            <a:r>
              <a:rPr lang="de-DE" b="1" dirty="0">
                <a:solidFill>
                  <a:schemeClr val="bg1"/>
                </a:solidFill>
              </a:rPr>
              <a:t>Sing meinen Song &amp; Michael Patrick Kelly</a:t>
            </a:r>
          </a:p>
          <a:p>
            <a:pPr lvl="1"/>
            <a:r>
              <a:rPr lang="de-DE" b="1" dirty="0">
                <a:solidFill>
                  <a:schemeClr val="bg1"/>
                </a:solidFill>
              </a:rPr>
              <a:t>Stück Himmel auf Erden = Reich Gottes im Umgang miteinander</a:t>
            </a:r>
          </a:p>
          <a:p>
            <a:pPr lvl="1"/>
            <a:r>
              <a:rPr lang="de-DE" b="1" dirty="0">
                <a:solidFill>
                  <a:schemeClr val="bg1"/>
                </a:solidFill>
              </a:rPr>
              <a:t>Anbetung pur</a:t>
            </a:r>
          </a:p>
          <a:p>
            <a:pPr lvl="1"/>
            <a:r>
              <a:rPr lang="de-DE" b="1" dirty="0">
                <a:solidFill>
                  <a:schemeClr val="bg1"/>
                </a:solidFill>
              </a:rPr>
              <a:t>Ausschnitt von Staffel VI (2019)</a:t>
            </a:r>
          </a:p>
          <a:p>
            <a:pPr lvl="1"/>
            <a:r>
              <a:rPr lang="de-DE" b="1" dirty="0" err="1">
                <a:solidFill>
                  <a:schemeClr val="bg1"/>
                </a:solidFill>
              </a:rPr>
              <a:t>Jenniger</a:t>
            </a:r>
            <a:r>
              <a:rPr lang="de-DE" b="1" dirty="0">
                <a:solidFill>
                  <a:schemeClr val="bg1"/>
                </a:solidFill>
              </a:rPr>
              <a:t> Haben (</a:t>
            </a:r>
            <a:r>
              <a:rPr lang="en-US" dirty="0"/>
              <a:t> </a:t>
            </a:r>
            <a:r>
              <a:rPr lang="en-US" sz="2400" dirty="0" err="1">
                <a:hlinkClick r:id="rId3" tooltip="Frontfrau"/>
              </a:rPr>
              <a:t>Frontfrau</a:t>
            </a:r>
            <a:r>
              <a:rPr lang="en-US" sz="2400" dirty="0"/>
              <a:t> </a:t>
            </a:r>
            <a:r>
              <a:rPr lang="en-US" sz="2400" b="1" dirty="0">
                <a:solidFill>
                  <a:schemeClr val="bg1"/>
                </a:solidFill>
              </a:rPr>
              <a:t>der</a:t>
            </a:r>
            <a:r>
              <a:rPr lang="en-US" sz="2400" dirty="0"/>
              <a:t> </a:t>
            </a:r>
            <a:r>
              <a:rPr lang="en-US" sz="2400" dirty="0">
                <a:hlinkClick r:id="rId4" tooltip="Symphonic-Metal"/>
              </a:rPr>
              <a:t>Symphonic-Metal</a:t>
            </a:r>
            <a:r>
              <a:rPr lang="en-US" sz="2400" dirty="0"/>
              <a:t>-</a:t>
            </a:r>
            <a:r>
              <a:rPr lang="en-US" sz="2400" dirty="0">
                <a:hlinkClick r:id="rId5" tooltip="Band (Musik)"/>
              </a:rPr>
              <a:t>Band</a:t>
            </a:r>
            <a:r>
              <a:rPr lang="en-US" sz="2400" dirty="0"/>
              <a:t> </a:t>
            </a:r>
            <a:r>
              <a:rPr lang="en-US" sz="2400" dirty="0">
                <a:hlinkClick r:id="rId6" tooltip="Beyond the Black"/>
              </a:rPr>
              <a:t>Beyond the Black</a:t>
            </a:r>
            <a:r>
              <a:rPr lang="en-US" dirty="0"/>
              <a:t>) </a:t>
            </a:r>
            <a:r>
              <a:rPr lang="de-DE" b="1" dirty="0">
                <a:solidFill>
                  <a:schemeClr val="bg1"/>
                </a:solidFill>
              </a:rPr>
              <a:t>singt </a:t>
            </a:r>
            <a:r>
              <a:rPr lang="de-AT" i="1" u="sng" dirty="0">
                <a:hlinkClick r:id="rId7"/>
              </a:rPr>
              <a:t>Salve Regina</a:t>
            </a:r>
            <a:r>
              <a:rPr lang="de-AT" dirty="0"/>
              <a:t> </a:t>
            </a:r>
            <a:r>
              <a:rPr lang="de-AT" b="1" dirty="0">
                <a:solidFill>
                  <a:schemeClr val="bg1"/>
                </a:solidFill>
              </a:rPr>
              <a:t>von M.P. Kelly</a:t>
            </a:r>
          </a:p>
          <a:p>
            <a:pPr lvl="1"/>
            <a:endParaRPr lang="de-DE" b="1" dirty="0">
              <a:solidFill>
                <a:schemeClr val="bg1"/>
              </a:solidFill>
            </a:endParaRPr>
          </a:p>
        </p:txBody>
      </p:sp>
    </p:spTree>
    <p:extLst>
      <p:ext uri="{BB962C8B-B14F-4D97-AF65-F5344CB8AC3E}">
        <p14:creationId xmlns:p14="http://schemas.microsoft.com/office/powerpoint/2010/main" val="80623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3888432" cy="699542"/>
          </a:xfrm>
        </p:spPr>
        <p:txBody>
          <a:bodyPr>
            <a:normAutofit fontScale="90000"/>
          </a:bodyPr>
          <a:lstStyle/>
          <a:p>
            <a:pPr algn="l"/>
            <a:r>
              <a:rPr lang="de-AT" i="1" u="sng" dirty="0">
                <a:hlinkClick r:id="rId3"/>
              </a:rPr>
              <a:t>Salve Regina</a:t>
            </a:r>
            <a:r>
              <a:rPr lang="de-AT" dirty="0"/>
              <a:t> </a:t>
            </a:r>
          </a:p>
        </p:txBody>
      </p:sp>
      <p:sp>
        <p:nvSpPr>
          <p:cNvPr id="3" name="Inhaltsplatzhalter 2"/>
          <p:cNvSpPr>
            <a:spLocks noGrp="1"/>
          </p:cNvSpPr>
          <p:nvPr>
            <p:ph idx="1"/>
          </p:nvPr>
        </p:nvSpPr>
        <p:spPr>
          <a:xfrm>
            <a:off x="0" y="627534"/>
            <a:ext cx="4690864" cy="4515966"/>
          </a:xfrm>
        </p:spPr>
        <p:txBody>
          <a:bodyPr>
            <a:normAutofit fontScale="77500" lnSpcReduction="20000"/>
          </a:bodyPr>
          <a:lstStyle/>
          <a:p>
            <a:r>
              <a:rPr lang="de-AT" b="1" cap="all" dirty="0"/>
              <a:t>SALVE REGINA SONGTEXT</a:t>
            </a:r>
          </a:p>
          <a:p>
            <a:r>
              <a:rPr lang="de-AT" dirty="0">
                <a:solidFill>
                  <a:schemeClr val="bg1"/>
                </a:solidFill>
              </a:rPr>
              <a:t>Salve Regina, mater </a:t>
            </a:r>
            <a:r>
              <a:rPr lang="de-AT" dirty="0" err="1">
                <a:solidFill>
                  <a:schemeClr val="bg1"/>
                </a:solidFill>
              </a:rPr>
              <a:t>misericordiae</a:t>
            </a:r>
            <a:br>
              <a:rPr lang="de-AT" dirty="0">
                <a:solidFill>
                  <a:schemeClr val="bg1"/>
                </a:solidFill>
              </a:rPr>
            </a:br>
            <a:r>
              <a:rPr lang="de-AT" dirty="0">
                <a:solidFill>
                  <a:schemeClr val="bg1"/>
                </a:solidFill>
              </a:rPr>
              <a:t>Vita </a:t>
            </a:r>
            <a:r>
              <a:rPr lang="de-AT" dirty="0" err="1">
                <a:solidFill>
                  <a:schemeClr val="bg1"/>
                </a:solidFill>
              </a:rPr>
              <a:t>dulcedo</a:t>
            </a:r>
            <a:r>
              <a:rPr lang="de-AT" dirty="0">
                <a:solidFill>
                  <a:schemeClr val="bg1"/>
                </a:solidFill>
              </a:rPr>
              <a:t>, et </a:t>
            </a:r>
            <a:r>
              <a:rPr lang="de-AT" dirty="0" err="1">
                <a:solidFill>
                  <a:schemeClr val="bg1"/>
                </a:solidFill>
              </a:rPr>
              <a:t>spes</a:t>
            </a:r>
            <a:r>
              <a:rPr lang="de-AT" dirty="0">
                <a:solidFill>
                  <a:schemeClr val="bg1"/>
                </a:solidFill>
              </a:rPr>
              <a:t> </a:t>
            </a:r>
            <a:r>
              <a:rPr lang="de-AT" dirty="0" err="1">
                <a:solidFill>
                  <a:schemeClr val="bg1"/>
                </a:solidFill>
              </a:rPr>
              <a:t>nostra</a:t>
            </a:r>
            <a:r>
              <a:rPr lang="de-AT" dirty="0">
                <a:solidFill>
                  <a:schemeClr val="bg1"/>
                </a:solidFill>
              </a:rPr>
              <a:t>, salve</a:t>
            </a:r>
            <a:br>
              <a:rPr lang="de-AT" dirty="0">
                <a:solidFill>
                  <a:schemeClr val="bg1"/>
                </a:solidFill>
              </a:rPr>
            </a:br>
            <a:r>
              <a:rPr lang="de-AT" dirty="0">
                <a:solidFill>
                  <a:schemeClr val="bg1"/>
                </a:solidFill>
              </a:rPr>
              <a:t>Eia ergo, </a:t>
            </a:r>
            <a:r>
              <a:rPr lang="de-AT" dirty="0" err="1">
                <a:solidFill>
                  <a:schemeClr val="bg1"/>
                </a:solidFill>
              </a:rPr>
              <a:t>Adcocata</a:t>
            </a:r>
            <a:r>
              <a:rPr lang="de-AT" dirty="0">
                <a:solidFill>
                  <a:schemeClr val="bg1"/>
                </a:solidFill>
              </a:rPr>
              <a:t> </a:t>
            </a:r>
            <a:r>
              <a:rPr lang="de-AT" dirty="0" err="1">
                <a:solidFill>
                  <a:schemeClr val="bg1"/>
                </a:solidFill>
              </a:rPr>
              <a:t>nostra</a:t>
            </a:r>
            <a:br>
              <a:rPr lang="de-AT" dirty="0">
                <a:solidFill>
                  <a:schemeClr val="bg1"/>
                </a:solidFill>
              </a:rPr>
            </a:br>
            <a:r>
              <a:rPr lang="de-AT" dirty="0" err="1">
                <a:solidFill>
                  <a:schemeClr val="bg1"/>
                </a:solidFill>
              </a:rPr>
              <a:t>Illos</a:t>
            </a:r>
            <a:r>
              <a:rPr lang="de-AT" dirty="0">
                <a:solidFill>
                  <a:schemeClr val="bg1"/>
                </a:solidFill>
              </a:rPr>
              <a:t> </a:t>
            </a:r>
            <a:r>
              <a:rPr lang="de-AT" dirty="0" err="1">
                <a:solidFill>
                  <a:schemeClr val="bg1"/>
                </a:solidFill>
              </a:rPr>
              <a:t>tuos</a:t>
            </a:r>
            <a:r>
              <a:rPr lang="de-AT" dirty="0">
                <a:solidFill>
                  <a:schemeClr val="bg1"/>
                </a:solidFill>
              </a:rPr>
              <a:t> </a:t>
            </a:r>
            <a:r>
              <a:rPr lang="de-AT" dirty="0" err="1">
                <a:solidFill>
                  <a:schemeClr val="bg1"/>
                </a:solidFill>
              </a:rPr>
              <a:t>misericordes</a:t>
            </a:r>
            <a:br>
              <a:rPr lang="de-AT" dirty="0">
                <a:solidFill>
                  <a:schemeClr val="bg1"/>
                </a:solidFill>
              </a:rPr>
            </a:br>
            <a:r>
              <a:rPr lang="de-AT" dirty="0" err="1">
                <a:solidFill>
                  <a:schemeClr val="bg1"/>
                </a:solidFill>
              </a:rPr>
              <a:t>Oculum</a:t>
            </a:r>
            <a:r>
              <a:rPr lang="de-AT" dirty="0">
                <a:solidFill>
                  <a:schemeClr val="bg1"/>
                </a:solidFill>
              </a:rPr>
              <a:t> </a:t>
            </a:r>
            <a:r>
              <a:rPr lang="de-AT" dirty="0" err="1">
                <a:solidFill>
                  <a:schemeClr val="bg1"/>
                </a:solidFill>
              </a:rPr>
              <a:t>pat</a:t>
            </a:r>
            <a:r>
              <a:rPr lang="de-AT" dirty="0">
                <a:solidFill>
                  <a:schemeClr val="bg1"/>
                </a:solidFill>
              </a:rPr>
              <a:t> </a:t>
            </a:r>
            <a:r>
              <a:rPr lang="de-AT" dirty="0" err="1">
                <a:solidFill>
                  <a:schemeClr val="bg1"/>
                </a:solidFill>
              </a:rPr>
              <a:t>Nostrum</a:t>
            </a:r>
            <a:r>
              <a:rPr lang="de-AT" dirty="0">
                <a:solidFill>
                  <a:schemeClr val="bg1"/>
                </a:solidFill>
              </a:rPr>
              <a:t> </a:t>
            </a:r>
            <a:r>
              <a:rPr lang="de-AT" dirty="0" err="1">
                <a:solidFill>
                  <a:schemeClr val="bg1"/>
                </a:solidFill>
              </a:rPr>
              <a:t>vertae</a:t>
            </a:r>
            <a:br>
              <a:rPr lang="de-AT" dirty="0">
                <a:solidFill>
                  <a:schemeClr val="bg1"/>
                </a:solidFill>
              </a:rPr>
            </a:br>
            <a:r>
              <a:rPr lang="de-AT" dirty="0">
                <a:solidFill>
                  <a:schemeClr val="bg1"/>
                </a:solidFill>
              </a:rPr>
              <a:t>Et Lesum, </a:t>
            </a:r>
            <a:r>
              <a:rPr lang="de-AT" dirty="0" err="1">
                <a:solidFill>
                  <a:schemeClr val="bg1"/>
                </a:solidFill>
              </a:rPr>
              <a:t>benedictum</a:t>
            </a:r>
            <a:r>
              <a:rPr lang="de-AT" dirty="0">
                <a:solidFill>
                  <a:schemeClr val="bg1"/>
                </a:solidFill>
              </a:rPr>
              <a:t> </a:t>
            </a:r>
            <a:r>
              <a:rPr lang="de-AT" dirty="0" err="1">
                <a:solidFill>
                  <a:schemeClr val="bg1"/>
                </a:solidFill>
              </a:rPr>
              <a:t>fructum</a:t>
            </a:r>
            <a:r>
              <a:rPr lang="de-AT" dirty="0">
                <a:solidFill>
                  <a:schemeClr val="bg1"/>
                </a:solidFill>
              </a:rPr>
              <a:t> </a:t>
            </a:r>
            <a:r>
              <a:rPr lang="de-AT" dirty="0" err="1">
                <a:solidFill>
                  <a:schemeClr val="bg1"/>
                </a:solidFill>
              </a:rPr>
              <a:t>ventris</a:t>
            </a:r>
            <a:r>
              <a:rPr lang="de-AT" dirty="0">
                <a:solidFill>
                  <a:schemeClr val="bg1"/>
                </a:solidFill>
              </a:rPr>
              <a:t> </a:t>
            </a:r>
            <a:r>
              <a:rPr lang="de-AT" dirty="0" err="1">
                <a:solidFill>
                  <a:schemeClr val="bg1"/>
                </a:solidFill>
              </a:rPr>
              <a:t>tui</a:t>
            </a:r>
            <a:br>
              <a:rPr lang="de-AT" dirty="0">
                <a:solidFill>
                  <a:schemeClr val="bg1"/>
                </a:solidFill>
              </a:rPr>
            </a:br>
            <a:r>
              <a:rPr lang="de-AT" dirty="0">
                <a:solidFill>
                  <a:schemeClr val="bg1"/>
                </a:solidFill>
              </a:rPr>
              <a:t>Bonus, </a:t>
            </a:r>
            <a:r>
              <a:rPr lang="de-AT" dirty="0" err="1">
                <a:solidFill>
                  <a:schemeClr val="bg1"/>
                </a:solidFill>
              </a:rPr>
              <a:t>post</a:t>
            </a:r>
            <a:r>
              <a:rPr lang="de-AT" dirty="0">
                <a:solidFill>
                  <a:schemeClr val="bg1"/>
                </a:solidFill>
              </a:rPr>
              <a:t> hoc </a:t>
            </a:r>
            <a:r>
              <a:rPr lang="de-AT" dirty="0" err="1">
                <a:solidFill>
                  <a:schemeClr val="bg1"/>
                </a:solidFill>
              </a:rPr>
              <a:t>exsilium</a:t>
            </a:r>
            <a:r>
              <a:rPr lang="de-AT" dirty="0">
                <a:solidFill>
                  <a:schemeClr val="bg1"/>
                </a:solidFill>
              </a:rPr>
              <a:t> ostende</a:t>
            </a:r>
            <a:br>
              <a:rPr lang="de-AT" dirty="0">
                <a:solidFill>
                  <a:schemeClr val="bg1"/>
                </a:solidFill>
              </a:rPr>
            </a:br>
            <a:r>
              <a:rPr lang="de-AT" dirty="0">
                <a:solidFill>
                  <a:schemeClr val="bg1"/>
                </a:solidFill>
              </a:rPr>
              <a:t>O Clemens, O Pia, O </a:t>
            </a:r>
            <a:r>
              <a:rPr lang="de-AT" dirty="0" err="1">
                <a:solidFill>
                  <a:schemeClr val="bg1"/>
                </a:solidFill>
              </a:rPr>
              <a:t>dulcis</a:t>
            </a:r>
            <a:br>
              <a:rPr lang="de-AT" dirty="0">
                <a:solidFill>
                  <a:schemeClr val="bg1"/>
                </a:solidFill>
              </a:rPr>
            </a:br>
            <a:r>
              <a:rPr lang="de-AT" dirty="0" err="1">
                <a:solidFill>
                  <a:schemeClr val="bg1"/>
                </a:solidFill>
              </a:rPr>
              <a:t>Virgo</a:t>
            </a:r>
            <a:r>
              <a:rPr lang="de-AT" dirty="0">
                <a:solidFill>
                  <a:schemeClr val="bg1"/>
                </a:solidFill>
              </a:rPr>
              <a:t> Maria, </a:t>
            </a:r>
            <a:r>
              <a:rPr lang="de-AT" dirty="0" err="1">
                <a:solidFill>
                  <a:schemeClr val="bg1"/>
                </a:solidFill>
              </a:rPr>
              <a:t>Alleluia</a:t>
            </a:r>
            <a:endParaRPr lang="de-AT" dirty="0">
              <a:solidFill>
                <a:schemeClr val="bg1"/>
              </a:solidFill>
            </a:endParaRPr>
          </a:p>
        </p:txBody>
      </p:sp>
      <p:sp>
        <p:nvSpPr>
          <p:cNvPr id="4" name="Inhaltsplatzhalter 2"/>
          <p:cNvSpPr txBox="1">
            <a:spLocks/>
          </p:cNvSpPr>
          <p:nvPr/>
        </p:nvSpPr>
        <p:spPr>
          <a:xfrm>
            <a:off x="4211960" y="555526"/>
            <a:ext cx="5004048" cy="48245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AT" sz="3600" b="1" cap="all" dirty="0"/>
              <a:t>SALVE REGINA LYRICS </a:t>
            </a:r>
            <a:r>
              <a:rPr lang="de-AT" sz="2900" b="1" cap="all" dirty="0"/>
              <a:t>ÜBERSETZUNG</a:t>
            </a:r>
          </a:p>
          <a:p>
            <a:r>
              <a:rPr lang="de-AT" sz="3400" dirty="0">
                <a:solidFill>
                  <a:schemeClr val="bg1"/>
                </a:solidFill>
              </a:rPr>
              <a:t>Sei gegrüßt Königin, Mutter der Barmherzigkeit</a:t>
            </a:r>
            <a:br>
              <a:rPr lang="de-AT" sz="3400" dirty="0">
                <a:solidFill>
                  <a:schemeClr val="bg1"/>
                </a:solidFill>
              </a:rPr>
            </a:br>
            <a:r>
              <a:rPr lang="de-AT" sz="3400" dirty="0">
                <a:solidFill>
                  <a:schemeClr val="bg1"/>
                </a:solidFill>
              </a:rPr>
              <a:t>Unser Leben, unsere Wonne und unsere Hoffnung , sei gegrüßt</a:t>
            </a:r>
            <a:br>
              <a:rPr lang="de-AT" sz="3400" dirty="0">
                <a:solidFill>
                  <a:schemeClr val="bg1"/>
                </a:solidFill>
              </a:rPr>
            </a:br>
            <a:r>
              <a:rPr lang="de-AT" sz="3400" dirty="0">
                <a:solidFill>
                  <a:schemeClr val="bg1"/>
                </a:solidFill>
              </a:rPr>
              <a:t>Wohlan denn, unsere Fürsprecherin,</a:t>
            </a:r>
            <a:br>
              <a:rPr lang="de-AT" sz="3400" dirty="0">
                <a:solidFill>
                  <a:schemeClr val="bg1"/>
                </a:solidFill>
              </a:rPr>
            </a:br>
            <a:r>
              <a:rPr lang="de-AT" sz="3400" dirty="0">
                <a:solidFill>
                  <a:schemeClr val="bg1"/>
                </a:solidFill>
              </a:rPr>
              <a:t>Deine barmherzigen Augen</a:t>
            </a:r>
            <a:br>
              <a:rPr lang="de-AT" sz="3400" dirty="0">
                <a:solidFill>
                  <a:schemeClr val="bg1"/>
                </a:solidFill>
              </a:rPr>
            </a:br>
            <a:r>
              <a:rPr lang="de-AT" sz="3400" dirty="0">
                <a:solidFill>
                  <a:schemeClr val="bg1"/>
                </a:solidFill>
              </a:rPr>
              <a:t>wende uns zu</a:t>
            </a:r>
            <a:br>
              <a:rPr lang="de-AT" sz="3400" dirty="0">
                <a:solidFill>
                  <a:schemeClr val="bg1"/>
                </a:solidFill>
              </a:rPr>
            </a:br>
            <a:r>
              <a:rPr lang="de-AT" sz="3400" b="1" dirty="0">
                <a:solidFill>
                  <a:srgbClr val="FF0000"/>
                </a:solidFill>
              </a:rPr>
              <a:t>Und nach diesem Elend zeige uns Jesus</a:t>
            </a:r>
            <a:br>
              <a:rPr lang="de-AT" sz="3400" b="1" dirty="0">
                <a:solidFill>
                  <a:srgbClr val="FF0000"/>
                </a:solidFill>
              </a:rPr>
            </a:br>
            <a:r>
              <a:rPr lang="de-AT" sz="3400" b="1" dirty="0">
                <a:solidFill>
                  <a:srgbClr val="FF0000"/>
                </a:solidFill>
              </a:rPr>
              <a:t>die gebenedeite Frucht deines Leibes</a:t>
            </a:r>
            <a:br>
              <a:rPr lang="de-AT" sz="3400" b="1" dirty="0">
                <a:solidFill>
                  <a:srgbClr val="FF0000"/>
                </a:solidFill>
              </a:rPr>
            </a:br>
            <a:r>
              <a:rPr lang="de-AT" sz="3400" dirty="0">
                <a:solidFill>
                  <a:schemeClr val="bg1"/>
                </a:solidFill>
              </a:rPr>
              <a:t>Oh gütige, oh milde, oh süße Jungfrau Maria, Halleluja</a:t>
            </a:r>
            <a:endParaRPr lang="de-AT" sz="3400" dirty="0"/>
          </a:p>
        </p:txBody>
      </p:sp>
    </p:spTree>
    <p:extLst>
      <p:ext uri="{BB962C8B-B14F-4D97-AF65-F5344CB8AC3E}">
        <p14:creationId xmlns:p14="http://schemas.microsoft.com/office/powerpoint/2010/main" val="392579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 </a:t>
            </a:r>
          </a:p>
        </p:txBody>
      </p:sp>
      <p:sp>
        <p:nvSpPr>
          <p:cNvPr id="4" name="Inhaltsplatzhalter 3"/>
          <p:cNvSpPr>
            <a:spLocks noGrp="1"/>
          </p:cNvSpPr>
          <p:nvPr>
            <p:ph idx="1"/>
          </p:nvPr>
        </p:nvSpPr>
        <p:spPr/>
        <p:txBody>
          <a:bodyPr/>
          <a:lstStyle/>
          <a:p>
            <a:r>
              <a:rPr lang="de-AT" dirty="0">
                <a:solidFill>
                  <a:schemeClr val="bg1"/>
                </a:solidFill>
              </a:rPr>
              <a:t>„Halleluja“</a:t>
            </a:r>
            <a:endParaRPr lang="de-AT" dirty="0"/>
          </a:p>
          <a:p>
            <a:pPr lvl="1"/>
            <a:r>
              <a:rPr lang="de-DE" b="1" dirty="0">
                <a:solidFill>
                  <a:schemeClr val="bg1"/>
                </a:solidFill>
              </a:rPr>
              <a:t>im Hauptabendprogramm des deutschen Fernsehens</a:t>
            </a:r>
          </a:p>
          <a:p>
            <a:pPr lvl="1"/>
            <a:r>
              <a:rPr lang="de-DE" b="1" dirty="0">
                <a:solidFill>
                  <a:schemeClr val="bg1"/>
                </a:solidFill>
              </a:rPr>
              <a:t>vor einem Millionen-Publikum</a:t>
            </a:r>
          </a:p>
          <a:p>
            <a:pPr lvl="1"/>
            <a:r>
              <a:rPr lang="de-DE" b="1" dirty="0">
                <a:solidFill>
                  <a:schemeClr val="bg1"/>
                </a:solidFill>
              </a:rPr>
              <a:t>… das macht HOFFNUNG!</a:t>
            </a:r>
            <a:endParaRPr lang="de-AT" b="1" dirty="0">
              <a:solidFill>
                <a:schemeClr val="bg1"/>
              </a:solidFill>
            </a:endParaRPr>
          </a:p>
        </p:txBody>
      </p:sp>
    </p:spTree>
    <p:extLst>
      <p:ext uri="{BB962C8B-B14F-4D97-AF65-F5344CB8AC3E}">
        <p14:creationId xmlns:p14="http://schemas.microsoft.com/office/powerpoint/2010/main" val="221832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 </a:t>
            </a:r>
          </a:p>
        </p:txBody>
      </p:sp>
      <p:sp>
        <p:nvSpPr>
          <p:cNvPr id="4" name="Inhaltsplatzhalter 3"/>
          <p:cNvSpPr>
            <a:spLocks noGrp="1"/>
          </p:cNvSpPr>
          <p:nvPr>
            <p:ph idx="1"/>
          </p:nvPr>
        </p:nvSpPr>
        <p:spPr/>
        <p:txBody>
          <a:bodyPr/>
          <a:lstStyle/>
          <a:p>
            <a:r>
              <a:rPr lang="de-AT" b="1" dirty="0">
                <a:solidFill>
                  <a:schemeClr val="bg1"/>
                </a:solidFill>
              </a:rPr>
              <a:t>1.Johannes 4,4</a:t>
            </a:r>
          </a:p>
          <a:p>
            <a:pPr lvl="1"/>
            <a:r>
              <a:rPr lang="de-DE" b="1" dirty="0">
                <a:solidFill>
                  <a:schemeClr val="bg1"/>
                </a:solidFill>
              </a:rPr>
              <a:t>4 Ihr jedoch stammt von Gott, liebe Kinder, und habt den falschen Propheten siegreich widerstanden; denn der, der in euch lebt, ist größer ´und stärker` als der, von dem die Welt beherrscht wird. </a:t>
            </a:r>
            <a:endParaRPr lang="de-AT" b="1" dirty="0">
              <a:solidFill>
                <a:schemeClr val="bg1"/>
              </a:solidFill>
            </a:endParaRPr>
          </a:p>
        </p:txBody>
      </p:sp>
      <p:sp>
        <p:nvSpPr>
          <p:cNvPr id="5" name="Titel 1"/>
          <p:cNvSpPr txBox="1">
            <a:spLocks/>
          </p:cNvSpPr>
          <p:nvPr/>
        </p:nvSpPr>
        <p:spPr>
          <a:xfrm>
            <a:off x="519699" y="3939902"/>
            <a:ext cx="8229600" cy="9989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b="1" dirty="0">
                <a:solidFill>
                  <a:schemeClr val="bg1"/>
                </a:solidFill>
              </a:rPr>
              <a:t>The Passion </a:t>
            </a:r>
            <a:r>
              <a:rPr lang="de-AT" b="1" dirty="0" err="1">
                <a:solidFill>
                  <a:schemeClr val="bg1"/>
                </a:solidFill>
              </a:rPr>
              <a:t>lives</a:t>
            </a:r>
            <a:r>
              <a:rPr lang="de-AT" b="1" dirty="0">
                <a:solidFill>
                  <a:schemeClr val="bg1"/>
                </a:solidFill>
              </a:rPr>
              <a:t> in </a:t>
            </a:r>
            <a:r>
              <a:rPr lang="de-AT" b="1" dirty="0" err="1">
                <a:solidFill>
                  <a:schemeClr val="bg1"/>
                </a:solidFill>
              </a:rPr>
              <a:t>us</a:t>
            </a:r>
            <a:r>
              <a:rPr lang="de-AT" b="1" dirty="0">
                <a:solidFill>
                  <a:schemeClr val="bg1"/>
                </a:solidFill>
              </a:rPr>
              <a:t> ! Jesus !</a:t>
            </a:r>
            <a:endParaRPr lang="de-AT" dirty="0">
              <a:solidFill>
                <a:schemeClr val="bg1"/>
              </a:solidFill>
            </a:endParaRPr>
          </a:p>
        </p:txBody>
      </p:sp>
    </p:spTree>
    <p:extLst>
      <p:ext uri="{BB962C8B-B14F-4D97-AF65-F5344CB8AC3E}">
        <p14:creationId xmlns:p14="http://schemas.microsoft.com/office/powerpoint/2010/main" val="239191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21"/>
            <a:ext cx="4645428" cy="512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099" y="14321"/>
            <a:ext cx="4576900" cy="248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099" y="2485380"/>
            <a:ext cx="4576900" cy="265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84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err="1">
                <a:solidFill>
                  <a:schemeClr val="accent2">
                    <a:lumMod val="75000"/>
                  </a:schemeClr>
                </a:solidFill>
              </a:rPr>
              <a:t>Fussball</a:t>
            </a:r>
            <a:r>
              <a:rPr lang="de-AT" b="1" dirty="0">
                <a:solidFill>
                  <a:schemeClr val="accent2">
                    <a:lumMod val="75000"/>
                  </a:schemeClr>
                </a:solidFill>
              </a:rPr>
              <a:t> – </a:t>
            </a:r>
            <a:r>
              <a:rPr lang="de-AT" b="1" dirty="0" err="1">
                <a:solidFill>
                  <a:schemeClr val="accent2">
                    <a:lumMod val="75000"/>
                  </a:schemeClr>
                </a:solidFill>
              </a:rPr>
              <a:t>Ersatzreligon</a:t>
            </a:r>
            <a:r>
              <a:rPr lang="de-AT" b="1" dirty="0">
                <a:solidFill>
                  <a:schemeClr val="accent2">
                    <a:lumMod val="75000"/>
                  </a:schemeClr>
                </a:solidFill>
              </a:rPr>
              <a:t> des 20. u. 21. Jahrhunderts !!</a:t>
            </a:r>
          </a:p>
        </p:txBody>
      </p:sp>
      <p:sp>
        <p:nvSpPr>
          <p:cNvPr id="3" name="Inhaltsplatzhalter 2"/>
          <p:cNvSpPr>
            <a:spLocks noGrp="1"/>
          </p:cNvSpPr>
          <p:nvPr>
            <p:ph idx="1"/>
          </p:nvPr>
        </p:nvSpPr>
        <p:spPr>
          <a:xfrm>
            <a:off x="457200" y="1507066"/>
            <a:ext cx="8229600" cy="3584963"/>
          </a:xfrm>
        </p:spPr>
        <p:txBody>
          <a:bodyPr>
            <a:normAutofit/>
          </a:bodyPr>
          <a:lstStyle/>
          <a:p>
            <a:r>
              <a:rPr lang="de-DE" b="1" dirty="0" err="1">
                <a:solidFill>
                  <a:schemeClr val="bg1"/>
                </a:solidFill>
              </a:rPr>
              <a:t>Fussball</a:t>
            </a:r>
            <a:r>
              <a:rPr lang="de-DE" b="1" dirty="0">
                <a:solidFill>
                  <a:schemeClr val="bg1"/>
                </a:solidFill>
              </a:rPr>
              <a:t> als eine Art der Religion</a:t>
            </a:r>
          </a:p>
          <a:p>
            <a:r>
              <a:rPr lang="de-DE" b="1" dirty="0" err="1">
                <a:solidFill>
                  <a:schemeClr val="bg1"/>
                </a:solidFill>
              </a:rPr>
              <a:t>Fussballer</a:t>
            </a:r>
            <a:r>
              <a:rPr lang="de-DE" b="1" dirty="0">
                <a:solidFill>
                  <a:schemeClr val="bg1"/>
                </a:solidFill>
              </a:rPr>
              <a:t> werden als Heilige verehrt</a:t>
            </a:r>
            <a:endParaRPr lang="de-AT" b="1" dirty="0">
              <a:solidFill>
                <a:schemeClr val="bg1"/>
              </a:solidFill>
            </a:endParaRPr>
          </a:p>
          <a:p>
            <a:r>
              <a:rPr lang="de-DE" b="1" dirty="0">
                <a:solidFill>
                  <a:schemeClr val="bg1"/>
                </a:solidFill>
              </a:rPr>
              <a:t>Stadien = die neuen Kathedralen</a:t>
            </a:r>
          </a:p>
          <a:p>
            <a:r>
              <a:rPr lang="de-DE" b="1" dirty="0">
                <a:solidFill>
                  <a:schemeClr val="bg1"/>
                </a:solidFill>
              </a:rPr>
              <a:t>Die Fans = die Gläubigen</a:t>
            </a:r>
          </a:p>
          <a:p>
            <a:r>
              <a:rPr lang="de-DE" b="1" dirty="0">
                <a:solidFill>
                  <a:schemeClr val="bg1"/>
                </a:solidFill>
              </a:rPr>
              <a:t>Vereins-Pfarrer und Schutzpatron des </a:t>
            </a:r>
            <a:r>
              <a:rPr lang="de-DE" b="1" dirty="0" err="1">
                <a:solidFill>
                  <a:schemeClr val="bg1"/>
                </a:solidFill>
              </a:rPr>
              <a:t>Fussballs</a:t>
            </a:r>
            <a:endParaRPr lang="de-AT" dirty="0"/>
          </a:p>
        </p:txBody>
      </p:sp>
    </p:spTree>
    <p:extLst>
      <p:ext uri="{BB962C8B-B14F-4D97-AF65-F5344CB8AC3E}">
        <p14:creationId xmlns:p14="http://schemas.microsoft.com/office/powerpoint/2010/main" val="387756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err="1">
                <a:solidFill>
                  <a:schemeClr val="accent2">
                    <a:lumMod val="75000"/>
                  </a:schemeClr>
                </a:solidFill>
              </a:rPr>
              <a:t>Fussball</a:t>
            </a:r>
            <a:r>
              <a:rPr lang="de-AT" b="1" dirty="0">
                <a:solidFill>
                  <a:schemeClr val="accent2">
                    <a:lumMod val="75000"/>
                  </a:schemeClr>
                </a:solidFill>
              </a:rPr>
              <a:t> – </a:t>
            </a:r>
            <a:r>
              <a:rPr lang="de-AT" b="1" dirty="0" err="1">
                <a:solidFill>
                  <a:schemeClr val="accent2">
                    <a:lumMod val="75000"/>
                  </a:schemeClr>
                </a:solidFill>
              </a:rPr>
              <a:t>Ersatzreligon</a:t>
            </a:r>
            <a:r>
              <a:rPr lang="de-AT" b="1" dirty="0">
                <a:solidFill>
                  <a:schemeClr val="accent2">
                    <a:lumMod val="75000"/>
                  </a:schemeClr>
                </a:solidFill>
              </a:rPr>
              <a:t> des 20. u. 21. Jahrhunderts !!</a:t>
            </a:r>
          </a:p>
        </p:txBody>
      </p:sp>
      <p:sp>
        <p:nvSpPr>
          <p:cNvPr id="3" name="Inhaltsplatzhalter 2"/>
          <p:cNvSpPr>
            <a:spLocks noGrp="1"/>
          </p:cNvSpPr>
          <p:nvPr>
            <p:ph idx="1"/>
          </p:nvPr>
        </p:nvSpPr>
        <p:spPr>
          <a:xfrm>
            <a:off x="457200" y="1507066"/>
            <a:ext cx="8229600" cy="3584963"/>
          </a:xfrm>
        </p:spPr>
        <p:txBody>
          <a:bodyPr>
            <a:normAutofit/>
          </a:bodyPr>
          <a:lstStyle/>
          <a:p>
            <a:r>
              <a:rPr lang="de-AT" b="1" dirty="0">
                <a:solidFill>
                  <a:schemeClr val="bg1"/>
                </a:solidFill>
              </a:rPr>
              <a:t>Gemeinsamkeiten </a:t>
            </a:r>
            <a:r>
              <a:rPr lang="de-AT" b="1" dirty="0" err="1">
                <a:solidFill>
                  <a:schemeClr val="bg1"/>
                </a:solidFill>
              </a:rPr>
              <a:t>Fussball</a:t>
            </a:r>
            <a:r>
              <a:rPr lang="de-AT" b="1" dirty="0">
                <a:solidFill>
                  <a:schemeClr val="bg1"/>
                </a:solidFill>
              </a:rPr>
              <a:t> und Kirche:</a:t>
            </a:r>
          </a:p>
          <a:p>
            <a:pPr lvl="1"/>
            <a:r>
              <a:rPr lang="de-DE" b="1" dirty="0">
                <a:solidFill>
                  <a:schemeClr val="bg1"/>
                </a:solidFill>
              </a:rPr>
              <a:t>in beiden geht es um Gemeinschaft, Zugehörigkeit und Verehrung</a:t>
            </a:r>
          </a:p>
          <a:p>
            <a:pPr lvl="1"/>
            <a:r>
              <a:rPr lang="de-DE" b="1" dirty="0">
                <a:solidFill>
                  <a:schemeClr val="bg1"/>
                </a:solidFill>
              </a:rPr>
              <a:t>Aber Kirche leeren sich, während Stadien sich immer mehr füllen</a:t>
            </a:r>
            <a:endParaRPr lang="de-AT" b="1" dirty="0">
              <a:solidFill>
                <a:schemeClr val="bg1"/>
              </a:solidFill>
            </a:endParaRPr>
          </a:p>
          <a:p>
            <a:r>
              <a:rPr lang="de-AT" b="1" dirty="0">
                <a:solidFill>
                  <a:schemeClr val="bg1"/>
                </a:solidFill>
              </a:rPr>
              <a:t>Warum sind 80.000 im Stadion und nur 800 in der Kirche / im Gottesdienst einer Stadt?</a:t>
            </a:r>
          </a:p>
          <a:p>
            <a:endParaRPr lang="de-AT" dirty="0"/>
          </a:p>
        </p:txBody>
      </p:sp>
    </p:spTree>
    <p:extLst>
      <p:ext uri="{BB962C8B-B14F-4D97-AF65-F5344CB8AC3E}">
        <p14:creationId xmlns:p14="http://schemas.microsoft.com/office/powerpoint/2010/main" val="284896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err="1">
                <a:solidFill>
                  <a:schemeClr val="accent2">
                    <a:lumMod val="75000"/>
                  </a:schemeClr>
                </a:solidFill>
              </a:rPr>
              <a:t>Fussball</a:t>
            </a:r>
            <a:r>
              <a:rPr lang="de-AT" b="1" dirty="0">
                <a:solidFill>
                  <a:schemeClr val="accent2">
                    <a:lumMod val="75000"/>
                  </a:schemeClr>
                </a:solidFill>
              </a:rPr>
              <a:t> – </a:t>
            </a:r>
            <a:r>
              <a:rPr lang="de-AT" b="1" dirty="0" err="1">
                <a:solidFill>
                  <a:schemeClr val="accent2">
                    <a:lumMod val="75000"/>
                  </a:schemeClr>
                </a:solidFill>
              </a:rPr>
              <a:t>Ersatzreligon</a:t>
            </a:r>
            <a:r>
              <a:rPr lang="de-AT" b="1" dirty="0">
                <a:solidFill>
                  <a:schemeClr val="accent2">
                    <a:lumMod val="75000"/>
                  </a:schemeClr>
                </a:solidFill>
              </a:rPr>
              <a:t> des 20. u. 21. Jahrhunderts ?!</a:t>
            </a:r>
          </a:p>
        </p:txBody>
      </p:sp>
      <p:sp>
        <p:nvSpPr>
          <p:cNvPr id="3" name="Inhaltsplatzhalter 2"/>
          <p:cNvSpPr>
            <a:spLocks noGrp="1"/>
          </p:cNvSpPr>
          <p:nvPr>
            <p:ph idx="1"/>
          </p:nvPr>
        </p:nvSpPr>
        <p:spPr>
          <a:xfrm>
            <a:off x="886603" y="1347614"/>
            <a:ext cx="8229600" cy="3535040"/>
          </a:xfrm>
        </p:spPr>
        <p:txBody>
          <a:bodyPr>
            <a:normAutofit fontScale="92500" lnSpcReduction="10000"/>
          </a:bodyPr>
          <a:lstStyle/>
          <a:p>
            <a:r>
              <a:rPr lang="de-AT" b="1" dirty="0">
                <a:solidFill>
                  <a:schemeClr val="bg1"/>
                </a:solidFill>
              </a:rPr>
              <a:t>Johann Cruyff – der ERLÖSER</a:t>
            </a:r>
          </a:p>
          <a:p>
            <a:r>
              <a:rPr lang="de-AT" b="1" dirty="0">
                <a:solidFill>
                  <a:schemeClr val="bg1"/>
                </a:solidFill>
              </a:rPr>
              <a:t>Lionel </a:t>
            </a:r>
            <a:r>
              <a:rPr lang="de-AT" b="1" dirty="0" err="1">
                <a:solidFill>
                  <a:schemeClr val="bg1"/>
                </a:solidFill>
              </a:rPr>
              <a:t>Messi</a:t>
            </a:r>
            <a:r>
              <a:rPr lang="de-AT" b="1" dirty="0">
                <a:solidFill>
                  <a:schemeClr val="bg1"/>
                </a:solidFill>
              </a:rPr>
              <a:t> – der MESSIAS </a:t>
            </a:r>
          </a:p>
          <a:p>
            <a:r>
              <a:rPr lang="de-AT" b="1" dirty="0">
                <a:solidFill>
                  <a:schemeClr val="bg1"/>
                </a:solidFill>
              </a:rPr>
              <a:t>Diego </a:t>
            </a:r>
            <a:r>
              <a:rPr lang="de-AT" b="1" dirty="0" err="1">
                <a:solidFill>
                  <a:schemeClr val="bg1"/>
                </a:solidFill>
              </a:rPr>
              <a:t>Maradonna</a:t>
            </a:r>
            <a:r>
              <a:rPr lang="de-AT" b="1" dirty="0">
                <a:solidFill>
                  <a:schemeClr val="bg1"/>
                </a:solidFill>
              </a:rPr>
              <a:t> – GOTT </a:t>
            </a:r>
          </a:p>
          <a:p>
            <a:pPr lvl="1"/>
            <a:r>
              <a:rPr lang="de-DE" b="1" dirty="0">
                <a:solidFill>
                  <a:schemeClr val="bg1"/>
                </a:solidFill>
              </a:rPr>
              <a:t>&gt; Übertreibung??</a:t>
            </a:r>
            <a:br>
              <a:rPr lang="de-DE" b="1" dirty="0">
                <a:solidFill>
                  <a:schemeClr val="bg1"/>
                </a:solidFill>
              </a:rPr>
            </a:br>
            <a:endParaRPr lang="de-AT" b="1" dirty="0">
              <a:solidFill>
                <a:schemeClr val="bg1"/>
              </a:solidFill>
            </a:endParaRPr>
          </a:p>
          <a:p>
            <a:r>
              <a:rPr lang="de-AT" b="1" dirty="0">
                <a:solidFill>
                  <a:schemeClr val="bg1"/>
                </a:solidFill>
              </a:rPr>
              <a:t>Was ist das Geheimnis des </a:t>
            </a:r>
            <a:r>
              <a:rPr lang="de-AT" b="1" dirty="0" err="1">
                <a:solidFill>
                  <a:schemeClr val="bg1"/>
                </a:solidFill>
              </a:rPr>
              <a:t>Fussballs</a:t>
            </a:r>
            <a:r>
              <a:rPr lang="de-AT" b="1" dirty="0">
                <a:solidFill>
                  <a:schemeClr val="bg1"/>
                </a:solidFill>
              </a:rPr>
              <a:t>?</a:t>
            </a:r>
          </a:p>
          <a:p>
            <a:r>
              <a:rPr lang="de-AT" b="1" dirty="0">
                <a:solidFill>
                  <a:schemeClr val="bg1"/>
                </a:solidFill>
              </a:rPr>
              <a:t>UND: was passiert (letztlich) im Stadion ??</a:t>
            </a:r>
          </a:p>
        </p:txBody>
      </p:sp>
    </p:spTree>
    <p:extLst>
      <p:ext uri="{BB962C8B-B14F-4D97-AF65-F5344CB8AC3E}">
        <p14:creationId xmlns:p14="http://schemas.microsoft.com/office/powerpoint/2010/main" val="226291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err="1">
                <a:solidFill>
                  <a:schemeClr val="accent2">
                    <a:lumMod val="75000"/>
                  </a:schemeClr>
                </a:solidFill>
              </a:rPr>
              <a:t>Fussball</a:t>
            </a:r>
            <a:r>
              <a:rPr lang="de-AT" b="1" dirty="0">
                <a:solidFill>
                  <a:schemeClr val="accent2">
                    <a:lumMod val="75000"/>
                  </a:schemeClr>
                </a:solidFill>
              </a:rPr>
              <a:t> – </a:t>
            </a:r>
            <a:r>
              <a:rPr lang="de-AT" b="1" dirty="0" err="1">
                <a:solidFill>
                  <a:schemeClr val="accent2">
                    <a:lumMod val="75000"/>
                  </a:schemeClr>
                </a:solidFill>
              </a:rPr>
              <a:t>Ersatzreligon</a:t>
            </a:r>
            <a:r>
              <a:rPr lang="de-AT" b="1" dirty="0">
                <a:solidFill>
                  <a:schemeClr val="accent2">
                    <a:lumMod val="75000"/>
                  </a:schemeClr>
                </a:solidFill>
              </a:rPr>
              <a:t> des 20. u. 21. Jahrhunderts ?!</a:t>
            </a:r>
          </a:p>
        </p:txBody>
      </p:sp>
      <p:sp>
        <p:nvSpPr>
          <p:cNvPr id="3" name="Inhaltsplatzhalter 2"/>
          <p:cNvSpPr>
            <a:spLocks noGrp="1"/>
          </p:cNvSpPr>
          <p:nvPr>
            <p:ph idx="1"/>
          </p:nvPr>
        </p:nvSpPr>
        <p:spPr>
          <a:xfrm>
            <a:off x="886603" y="1347614"/>
            <a:ext cx="8229600" cy="3535040"/>
          </a:xfrm>
        </p:spPr>
        <p:txBody>
          <a:bodyPr>
            <a:normAutofit/>
          </a:bodyPr>
          <a:lstStyle/>
          <a:p>
            <a:r>
              <a:rPr lang="de-DE" b="1" dirty="0">
                <a:solidFill>
                  <a:schemeClr val="bg1"/>
                </a:solidFill>
              </a:rPr>
              <a:t>Anbetung pur!!</a:t>
            </a:r>
          </a:p>
          <a:p>
            <a:r>
              <a:rPr lang="de-DE" b="1" dirty="0">
                <a:solidFill>
                  <a:schemeClr val="bg1"/>
                </a:solidFill>
              </a:rPr>
              <a:t>leidenschaftliche, emotionsgefüllte, für die Anhänger sinnerfüllte LEIDENSCHAFT und PASSION !!</a:t>
            </a:r>
            <a:endParaRPr lang="de-AT" b="1" dirty="0">
              <a:solidFill>
                <a:schemeClr val="bg1"/>
              </a:solidFill>
            </a:endParaRPr>
          </a:p>
        </p:txBody>
      </p:sp>
    </p:spTree>
    <p:extLst>
      <p:ext uri="{BB962C8B-B14F-4D97-AF65-F5344CB8AC3E}">
        <p14:creationId xmlns:p14="http://schemas.microsoft.com/office/powerpoint/2010/main" val="293640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chemeClr val="accent2">
                    <a:lumMod val="75000"/>
                  </a:schemeClr>
                </a:solidFill>
              </a:rPr>
              <a:t>Der Mensch ist leidenschaftlich und nicht pflichterfüllt!</a:t>
            </a:r>
          </a:p>
        </p:txBody>
      </p:sp>
      <p:sp>
        <p:nvSpPr>
          <p:cNvPr id="3" name="Inhaltsplatzhalter 2"/>
          <p:cNvSpPr>
            <a:spLocks noGrp="1"/>
          </p:cNvSpPr>
          <p:nvPr>
            <p:ph idx="1"/>
          </p:nvPr>
        </p:nvSpPr>
        <p:spPr>
          <a:xfrm>
            <a:off x="457200" y="1599642"/>
            <a:ext cx="8229600" cy="3294366"/>
          </a:xfrm>
        </p:spPr>
        <p:txBody>
          <a:bodyPr>
            <a:normAutofit fontScale="92500" lnSpcReduction="10000"/>
          </a:bodyPr>
          <a:lstStyle/>
          <a:p>
            <a:r>
              <a:rPr lang="de-AT" b="1" dirty="0">
                <a:solidFill>
                  <a:schemeClr val="bg1"/>
                </a:solidFill>
              </a:rPr>
              <a:t>Der Mensch ist ein leidenschaftliches Wesen und nicht (nur) pflichterfüllend:</a:t>
            </a:r>
            <a:br>
              <a:rPr lang="de-AT" b="1" dirty="0">
                <a:solidFill>
                  <a:schemeClr val="bg1"/>
                </a:solidFill>
              </a:rPr>
            </a:br>
            <a:br>
              <a:rPr lang="de-AT" b="1" dirty="0">
                <a:solidFill>
                  <a:schemeClr val="bg1"/>
                </a:solidFill>
              </a:rPr>
            </a:br>
            <a:br>
              <a:rPr lang="de-AT" b="1" dirty="0">
                <a:solidFill>
                  <a:schemeClr val="bg1"/>
                </a:solidFill>
              </a:rPr>
            </a:br>
            <a:br>
              <a:rPr lang="de-AT" b="1" dirty="0">
                <a:solidFill>
                  <a:schemeClr val="bg1"/>
                </a:solidFill>
              </a:rPr>
            </a:br>
            <a:br>
              <a:rPr lang="de-AT" b="1" dirty="0">
                <a:solidFill>
                  <a:schemeClr val="bg1"/>
                </a:solidFill>
              </a:rPr>
            </a:br>
            <a:br>
              <a:rPr lang="de-AT" sz="2000" b="1" i="1" dirty="0">
                <a:solidFill>
                  <a:schemeClr val="bg1"/>
                </a:solidFill>
              </a:rPr>
            </a:br>
            <a:r>
              <a:rPr lang="de-AT" b="1" i="1" dirty="0">
                <a:solidFill>
                  <a:schemeClr val="bg1"/>
                </a:solidFill>
              </a:rPr>
              <a:t>- </a:t>
            </a:r>
            <a:r>
              <a:rPr lang="de-AT" b="1" dirty="0">
                <a:solidFill>
                  <a:schemeClr val="bg1"/>
                </a:solidFill>
              </a:rPr>
              <a:t>Man </a:t>
            </a:r>
            <a:r>
              <a:rPr lang="de-AT" b="1" dirty="0" err="1">
                <a:solidFill>
                  <a:schemeClr val="bg1"/>
                </a:solidFill>
              </a:rPr>
              <a:t>is</a:t>
            </a:r>
            <a:r>
              <a:rPr lang="de-AT" b="1" dirty="0">
                <a:solidFill>
                  <a:schemeClr val="bg1"/>
                </a:solidFill>
              </a:rPr>
              <a:t> </a:t>
            </a:r>
            <a:r>
              <a:rPr lang="de-AT" b="1" dirty="0" err="1">
                <a:solidFill>
                  <a:schemeClr val="bg1"/>
                </a:solidFill>
              </a:rPr>
              <a:t>passionated</a:t>
            </a:r>
            <a:r>
              <a:rPr lang="de-AT" b="1" dirty="0">
                <a:solidFill>
                  <a:schemeClr val="bg1"/>
                </a:solidFill>
              </a:rPr>
              <a:t> not </a:t>
            </a:r>
            <a:r>
              <a:rPr lang="de-AT" b="1" dirty="0" err="1">
                <a:solidFill>
                  <a:schemeClr val="bg1"/>
                </a:solidFill>
              </a:rPr>
              <a:t>dutyful</a:t>
            </a:r>
            <a:r>
              <a:rPr lang="de-AT" b="1" dirty="0">
                <a:solidFill>
                  <a:schemeClr val="bg1"/>
                </a:solidFill>
              </a:rPr>
              <a:t> (</a:t>
            </a:r>
            <a:r>
              <a:rPr lang="de-AT" b="1" dirty="0" err="1">
                <a:solidFill>
                  <a:schemeClr val="bg1"/>
                </a:solidFill>
              </a:rPr>
              <a:t>Vineyard</a:t>
            </a:r>
            <a:r>
              <a:rPr lang="de-AT" b="1" dirty="0">
                <a:solidFill>
                  <a:schemeClr val="bg1"/>
                </a:solidFill>
              </a:rPr>
              <a:t>)</a:t>
            </a:r>
          </a:p>
        </p:txBody>
      </p:sp>
    </p:spTree>
    <p:extLst>
      <p:ext uri="{BB962C8B-B14F-4D97-AF65-F5344CB8AC3E}">
        <p14:creationId xmlns:p14="http://schemas.microsoft.com/office/powerpoint/2010/main" val="150512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chemeClr val="accent2">
                    <a:lumMod val="75000"/>
                  </a:schemeClr>
                </a:solidFill>
              </a:rPr>
              <a:t>Der Mensch ist leidenschaftlich und nicht pflichterfüllt!</a:t>
            </a:r>
          </a:p>
        </p:txBody>
      </p:sp>
      <p:sp>
        <p:nvSpPr>
          <p:cNvPr id="3" name="Inhaltsplatzhalter 2"/>
          <p:cNvSpPr>
            <a:spLocks noGrp="1"/>
          </p:cNvSpPr>
          <p:nvPr>
            <p:ph idx="1"/>
          </p:nvPr>
        </p:nvSpPr>
        <p:spPr>
          <a:xfrm>
            <a:off x="457200" y="1491630"/>
            <a:ext cx="8229600" cy="3564396"/>
          </a:xfrm>
        </p:spPr>
        <p:txBody>
          <a:bodyPr>
            <a:normAutofit lnSpcReduction="10000"/>
          </a:bodyPr>
          <a:lstStyle/>
          <a:p>
            <a:pPr lvl="0"/>
            <a:r>
              <a:rPr lang="de-AT" b="1" dirty="0">
                <a:solidFill>
                  <a:schemeClr val="bg1"/>
                </a:solidFill>
              </a:rPr>
              <a:t>Menschen ohne Leidenschaft, ohne Ziel -&gt;&gt; werden krank oder depressiv!</a:t>
            </a:r>
          </a:p>
          <a:p>
            <a:pPr lvl="0"/>
            <a:r>
              <a:rPr lang="de-AT" b="1" dirty="0">
                <a:solidFill>
                  <a:schemeClr val="bg1"/>
                </a:solidFill>
              </a:rPr>
              <a:t>Menschen, die ein Leben lang nur die ´Pflichten´ erfüllen (Schule, Beruf und Arbeit, Haushalt, Kindererziehung,...), werden in ihrem wahren Menschsein nicht erfüllt bzw. ausgefüllt.</a:t>
            </a:r>
          </a:p>
        </p:txBody>
      </p:sp>
    </p:spTree>
    <p:extLst>
      <p:ext uri="{BB962C8B-B14F-4D97-AF65-F5344CB8AC3E}">
        <p14:creationId xmlns:p14="http://schemas.microsoft.com/office/powerpoint/2010/main" val="194408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solidFill>
                  <a:schemeClr val="accent2">
                    <a:lumMod val="75000"/>
                  </a:schemeClr>
                </a:solidFill>
              </a:rPr>
              <a:t>Der Mensch ist leidenschaftlich und nicht pflichterfüllt!</a:t>
            </a:r>
          </a:p>
        </p:txBody>
      </p:sp>
      <p:sp>
        <p:nvSpPr>
          <p:cNvPr id="3" name="Inhaltsplatzhalter 2"/>
          <p:cNvSpPr>
            <a:spLocks noGrp="1"/>
          </p:cNvSpPr>
          <p:nvPr>
            <p:ph idx="1"/>
          </p:nvPr>
        </p:nvSpPr>
        <p:spPr>
          <a:xfrm>
            <a:off x="179512" y="1599642"/>
            <a:ext cx="8712968" cy="3294366"/>
          </a:xfrm>
        </p:spPr>
        <p:txBody>
          <a:bodyPr>
            <a:normAutofit fontScale="92500" lnSpcReduction="10000"/>
          </a:bodyPr>
          <a:lstStyle/>
          <a:p>
            <a:r>
              <a:rPr lang="de-AT" b="1" i="1" dirty="0">
                <a:solidFill>
                  <a:schemeClr val="bg1"/>
                </a:solidFill>
              </a:rPr>
              <a:t>Wir alle sind leidenschaftlich  </a:t>
            </a:r>
            <a:r>
              <a:rPr lang="de-AT" b="1" i="1" dirty="0">
                <a:solidFill>
                  <a:schemeClr val="bg1"/>
                </a:solidFill>
                <a:sym typeface="Wingdings"/>
              </a:rPr>
              <a:t></a:t>
            </a:r>
            <a:r>
              <a:rPr lang="de-AT" b="1" i="1" dirty="0">
                <a:solidFill>
                  <a:schemeClr val="bg1"/>
                </a:solidFill>
              </a:rPr>
              <a:t> Der Mensch sucht Leidenschaft (siehe Rockkonzerte, Fußballstadien, Olympia, Ekstase u. Freude)</a:t>
            </a:r>
            <a:br>
              <a:rPr lang="de-AT" b="1" i="1" dirty="0">
                <a:solidFill>
                  <a:schemeClr val="bg1"/>
                </a:solidFill>
              </a:rPr>
            </a:br>
            <a:r>
              <a:rPr lang="de-AT" b="1" i="1" dirty="0">
                <a:solidFill>
                  <a:schemeClr val="bg1"/>
                </a:solidFill>
              </a:rPr>
              <a:t>- ANBETUNG pur (erhobene Hände, Gesänge..)</a:t>
            </a:r>
          </a:p>
          <a:p>
            <a:r>
              <a:rPr lang="de-AT" b="1" i="1" dirty="0">
                <a:solidFill>
                  <a:schemeClr val="bg1"/>
                </a:solidFill>
              </a:rPr>
              <a:t>Fußball, Rockkonzerte = The </a:t>
            </a:r>
            <a:r>
              <a:rPr lang="de-AT" b="1" i="1" dirty="0" err="1">
                <a:solidFill>
                  <a:schemeClr val="bg1"/>
                </a:solidFill>
              </a:rPr>
              <a:t>passion</a:t>
            </a:r>
            <a:r>
              <a:rPr lang="de-AT" b="1" i="1" dirty="0">
                <a:solidFill>
                  <a:schemeClr val="bg1"/>
                </a:solidFill>
              </a:rPr>
              <a:t> </a:t>
            </a:r>
            <a:r>
              <a:rPr lang="de-AT" b="1" i="1" dirty="0" err="1">
                <a:solidFill>
                  <a:schemeClr val="bg1"/>
                </a:solidFill>
              </a:rPr>
              <a:t>lives</a:t>
            </a:r>
            <a:r>
              <a:rPr lang="de-AT" b="1" i="1" dirty="0">
                <a:solidFill>
                  <a:schemeClr val="bg1"/>
                </a:solidFill>
              </a:rPr>
              <a:t> </a:t>
            </a:r>
            <a:r>
              <a:rPr lang="de-AT" b="1" i="1" dirty="0" err="1">
                <a:solidFill>
                  <a:schemeClr val="bg1"/>
                </a:solidFill>
              </a:rPr>
              <a:t>here</a:t>
            </a:r>
            <a:r>
              <a:rPr lang="de-AT" b="1" i="1" dirty="0">
                <a:solidFill>
                  <a:schemeClr val="bg1"/>
                </a:solidFill>
              </a:rPr>
              <a:t> !!</a:t>
            </a:r>
          </a:p>
          <a:p>
            <a:r>
              <a:rPr lang="de-AT" b="1" i="1" dirty="0">
                <a:solidFill>
                  <a:schemeClr val="bg1"/>
                </a:solidFill>
              </a:rPr>
              <a:t>Gemeinde = The Passion </a:t>
            </a:r>
            <a:br>
              <a:rPr lang="de-AT" b="1" i="1" dirty="0">
                <a:solidFill>
                  <a:schemeClr val="bg1"/>
                </a:solidFill>
              </a:rPr>
            </a:br>
            <a:r>
              <a:rPr lang="de-AT" b="1" i="1" dirty="0" err="1">
                <a:solidFill>
                  <a:schemeClr val="bg1"/>
                </a:solidFill>
              </a:rPr>
              <a:t>lives</a:t>
            </a:r>
            <a:r>
              <a:rPr lang="de-AT" b="1" i="1" dirty="0">
                <a:solidFill>
                  <a:schemeClr val="bg1"/>
                </a:solidFill>
              </a:rPr>
              <a:t> in </a:t>
            </a:r>
            <a:r>
              <a:rPr lang="de-AT" b="1" i="1" dirty="0" err="1">
                <a:solidFill>
                  <a:schemeClr val="bg1"/>
                </a:solidFill>
              </a:rPr>
              <a:t>us</a:t>
            </a:r>
            <a:r>
              <a:rPr lang="de-AT" b="1" i="1" dirty="0">
                <a:solidFill>
                  <a:schemeClr val="bg1"/>
                </a:solidFill>
              </a:rPr>
              <a:t> !!</a:t>
            </a:r>
          </a:p>
        </p:txBody>
      </p:sp>
      <p:pic>
        <p:nvPicPr>
          <p:cNvPr id="3074" name="Picture 2" descr="D:\Documents\z BAT Bibel - Auslegung Theologie\AUSLEGUNGEN zu AT&amp;NT - Predigten\THEMEN - Predigten\Leidenschaft Sport Hingabe\2018-07 C. Fussball - Leidenschaft &amp; Anbetung vs. GoDi\csm_public_viewing_fuSSball_deutschland_torjubel_715_pict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17881"/>
            <a:ext cx="3502171" cy="131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3692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0</TotalTime>
  <Words>1858</Words>
  <Application>Microsoft Office PowerPoint</Application>
  <PresentationFormat>Bildschirmpräsentation (16:9)</PresentationFormat>
  <Paragraphs>121</Paragraphs>
  <Slides>17</Slides>
  <Notes>17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Berlin Sans FB Demi</vt:lpstr>
      <vt:lpstr>Calibri</vt:lpstr>
      <vt:lpstr>Larissa</vt:lpstr>
      <vt:lpstr>Fussball</vt:lpstr>
      <vt:lpstr>PowerPoint-Präsentation</vt:lpstr>
      <vt:lpstr>Fussball – Ersatzreligon des 20. u. 21. Jahrhunderts !!</vt:lpstr>
      <vt:lpstr>Fussball – Ersatzreligon des 20. u. 21. Jahrhunderts !!</vt:lpstr>
      <vt:lpstr>Fussball – Ersatzreligon des 20. u. 21. Jahrhunderts ?!</vt:lpstr>
      <vt:lpstr>Fussball – Ersatzreligon des 20. u. 21. Jahrhunderts ?!</vt:lpstr>
      <vt:lpstr>Der Mensch ist leidenschaftlich und nicht pflichterfüllt!</vt:lpstr>
      <vt:lpstr>Der Mensch ist leidenschaftlich und nicht pflichterfüllt!</vt:lpstr>
      <vt:lpstr>Der Mensch ist leidenschaftlich und nicht pflichterfüllt!</vt:lpstr>
      <vt:lpstr>PowerPoint-Präsentation</vt:lpstr>
      <vt:lpstr>PowerPoint-Präsentation</vt:lpstr>
      <vt:lpstr>Anbetung NICHT nur in der Kirche</vt:lpstr>
      <vt:lpstr>Sing meinen Song - VOX</vt:lpstr>
      <vt:lpstr>Sing meinen Song - VOX</vt:lpstr>
      <vt:lpstr>Salve Regina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Frank</dc:creator>
  <cp:lastModifiedBy> </cp:lastModifiedBy>
  <cp:revision>98</cp:revision>
  <dcterms:created xsi:type="dcterms:W3CDTF">2018-06-30T11:08:29Z</dcterms:created>
  <dcterms:modified xsi:type="dcterms:W3CDTF">2021-07-10T19:11:33Z</dcterms:modified>
</cp:coreProperties>
</file>