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422" r:id="rId2"/>
    <p:sldId id="404" r:id="rId3"/>
    <p:sldId id="409" r:id="rId4"/>
    <p:sldId id="410" r:id="rId5"/>
    <p:sldId id="423" r:id="rId6"/>
    <p:sldId id="411" r:id="rId7"/>
    <p:sldId id="412" r:id="rId8"/>
    <p:sldId id="413" r:id="rId9"/>
    <p:sldId id="414" r:id="rId10"/>
    <p:sldId id="415" r:id="rId11"/>
    <p:sldId id="424" r:id="rId12"/>
    <p:sldId id="416" r:id="rId13"/>
    <p:sldId id="417" r:id="rId14"/>
    <p:sldId id="418" r:id="rId15"/>
    <p:sldId id="419" r:id="rId16"/>
    <p:sldId id="425" r:id="rId17"/>
    <p:sldId id="427" r:id="rId18"/>
    <p:sldId id="426" r:id="rId19"/>
  </p:sldIdLst>
  <p:sldSz cx="12192000" cy="6858000"/>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6" autoAdjust="0"/>
    <p:restoredTop sz="94660"/>
  </p:normalViewPr>
  <p:slideViewPr>
    <p:cSldViewPr snapToGrid="0">
      <p:cViewPr varScale="1">
        <p:scale>
          <a:sx n="86" d="100"/>
          <a:sy n="86" d="100"/>
        </p:scale>
        <p:origin x="248" y="7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88E0BEB4-E229-4DCE-8083-A84AF593B3AC}" type="datetimeFigureOut">
              <a:rPr lang="de-DE" smtClean="0"/>
              <a:t>01.05.21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8B01935-C4F3-4B53-BE57-1C2E8BC01232}" type="slidenum">
              <a:rPr lang="de-DE" smtClean="0"/>
              <a:t>‹Nr.›</a:t>
            </a:fld>
            <a:endParaRPr lang="de-DE"/>
          </a:p>
        </p:txBody>
      </p:sp>
    </p:spTree>
    <p:extLst>
      <p:ext uri="{BB962C8B-B14F-4D97-AF65-F5344CB8AC3E}">
        <p14:creationId xmlns:p14="http://schemas.microsoft.com/office/powerpoint/2010/main" val="2274656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8E0BEB4-E229-4DCE-8083-A84AF593B3AC}" type="datetimeFigureOut">
              <a:rPr lang="de-DE" smtClean="0"/>
              <a:t>01.05.21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8B01935-C4F3-4B53-BE57-1C2E8BC01232}" type="slidenum">
              <a:rPr lang="de-DE" smtClean="0"/>
              <a:t>‹Nr.›</a:t>
            </a:fld>
            <a:endParaRPr lang="de-DE"/>
          </a:p>
        </p:txBody>
      </p:sp>
    </p:spTree>
    <p:extLst>
      <p:ext uri="{BB962C8B-B14F-4D97-AF65-F5344CB8AC3E}">
        <p14:creationId xmlns:p14="http://schemas.microsoft.com/office/powerpoint/2010/main" val="1264241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8E0BEB4-E229-4DCE-8083-A84AF593B3AC}" type="datetimeFigureOut">
              <a:rPr lang="de-DE" smtClean="0"/>
              <a:t>01.05.21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8B01935-C4F3-4B53-BE57-1C2E8BC01232}" type="slidenum">
              <a:rPr lang="de-DE" smtClean="0"/>
              <a:t>‹Nr.›</a:t>
            </a:fld>
            <a:endParaRPr lang="de-DE"/>
          </a:p>
        </p:txBody>
      </p:sp>
    </p:spTree>
    <p:extLst>
      <p:ext uri="{BB962C8B-B14F-4D97-AF65-F5344CB8AC3E}">
        <p14:creationId xmlns:p14="http://schemas.microsoft.com/office/powerpoint/2010/main" val="1375096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8E0BEB4-E229-4DCE-8083-A84AF593B3AC}" type="datetimeFigureOut">
              <a:rPr lang="de-DE" smtClean="0"/>
              <a:t>01.05.21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8B01935-C4F3-4B53-BE57-1C2E8BC01232}" type="slidenum">
              <a:rPr lang="de-DE" smtClean="0"/>
              <a:t>‹Nr.›</a:t>
            </a:fld>
            <a:endParaRPr lang="de-DE"/>
          </a:p>
        </p:txBody>
      </p:sp>
    </p:spTree>
    <p:extLst>
      <p:ext uri="{BB962C8B-B14F-4D97-AF65-F5344CB8AC3E}">
        <p14:creationId xmlns:p14="http://schemas.microsoft.com/office/powerpoint/2010/main" val="735853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88E0BEB4-E229-4DCE-8083-A84AF593B3AC}" type="datetimeFigureOut">
              <a:rPr lang="de-DE" smtClean="0"/>
              <a:t>01.05.21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8B01935-C4F3-4B53-BE57-1C2E8BC01232}" type="slidenum">
              <a:rPr lang="de-DE" smtClean="0"/>
              <a:t>‹Nr.›</a:t>
            </a:fld>
            <a:endParaRPr lang="de-DE"/>
          </a:p>
        </p:txBody>
      </p:sp>
    </p:spTree>
    <p:extLst>
      <p:ext uri="{BB962C8B-B14F-4D97-AF65-F5344CB8AC3E}">
        <p14:creationId xmlns:p14="http://schemas.microsoft.com/office/powerpoint/2010/main" val="2507622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88E0BEB4-E229-4DCE-8083-A84AF593B3AC}" type="datetimeFigureOut">
              <a:rPr lang="de-DE" smtClean="0"/>
              <a:t>01.05.21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78B01935-C4F3-4B53-BE57-1C2E8BC01232}" type="slidenum">
              <a:rPr lang="de-DE" smtClean="0"/>
              <a:t>‹Nr.›</a:t>
            </a:fld>
            <a:endParaRPr lang="de-DE"/>
          </a:p>
        </p:txBody>
      </p:sp>
    </p:spTree>
    <p:extLst>
      <p:ext uri="{BB962C8B-B14F-4D97-AF65-F5344CB8AC3E}">
        <p14:creationId xmlns:p14="http://schemas.microsoft.com/office/powerpoint/2010/main" val="3929946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de-DE"/>
              <a:t>Mastertitelformat bearbeiten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88E0BEB4-E229-4DCE-8083-A84AF593B3AC}" type="datetimeFigureOut">
              <a:rPr lang="de-DE" smtClean="0"/>
              <a:t>01.05.21</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78B01935-C4F3-4B53-BE57-1C2E8BC01232}" type="slidenum">
              <a:rPr lang="de-DE" smtClean="0"/>
              <a:t>‹Nr.›</a:t>
            </a:fld>
            <a:endParaRPr lang="de-DE"/>
          </a:p>
        </p:txBody>
      </p:sp>
    </p:spTree>
    <p:extLst>
      <p:ext uri="{BB962C8B-B14F-4D97-AF65-F5344CB8AC3E}">
        <p14:creationId xmlns:p14="http://schemas.microsoft.com/office/powerpoint/2010/main" val="938091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88E0BEB4-E229-4DCE-8083-A84AF593B3AC}" type="datetimeFigureOut">
              <a:rPr lang="de-DE" smtClean="0"/>
              <a:t>01.05.21</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78B01935-C4F3-4B53-BE57-1C2E8BC01232}" type="slidenum">
              <a:rPr lang="de-DE" smtClean="0"/>
              <a:t>‹Nr.›</a:t>
            </a:fld>
            <a:endParaRPr lang="de-DE"/>
          </a:p>
        </p:txBody>
      </p:sp>
    </p:spTree>
    <p:extLst>
      <p:ext uri="{BB962C8B-B14F-4D97-AF65-F5344CB8AC3E}">
        <p14:creationId xmlns:p14="http://schemas.microsoft.com/office/powerpoint/2010/main" val="207072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E0BEB4-E229-4DCE-8083-A84AF593B3AC}" type="datetimeFigureOut">
              <a:rPr lang="de-DE" smtClean="0"/>
              <a:t>01.05.21</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78B01935-C4F3-4B53-BE57-1C2E8BC01232}" type="slidenum">
              <a:rPr lang="de-DE" smtClean="0"/>
              <a:t>‹Nr.›</a:t>
            </a:fld>
            <a:endParaRPr lang="de-DE"/>
          </a:p>
        </p:txBody>
      </p:sp>
    </p:spTree>
    <p:extLst>
      <p:ext uri="{BB962C8B-B14F-4D97-AF65-F5344CB8AC3E}">
        <p14:creationId xmlns:p14="http://schemas.microsoft.com/office/powerpoint/2010/main" val="2288556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88E0BEB4-E229-4DCE-8083-A84AF593B3AC}" type="datetimeFigureOut">
              <a:rPr lang="de-DE" smtClean="0"/>
              <a:t>01.05.21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78B01935-C4F3-4B53-BE57-1C2E8BC01232}" type="slidenum">
              <a:rPr lang="de-DE" smtClean="0"/>
              <a:t>‹Nr.›</a:t>
            </a:fld>
            <a:endParaRPr lang="de-DE"/>
          </a:p>
        </p:txBody>
      </p:sp>
    </p:spTree>
    <p:extLst>
      <p:ext uri="{BB962C8B-B14F-4D97-AF65-F5344CB8AC3E}">
        <p14:creationId xmlns:p14="http://schemas.microsoft.com/office/powerpoint/2010/main" val="107385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88E0BEB4-E229-4DCE-8083-A84AF593B3AC}" type="datetimeFigureOut">
              <a:rPr lang="de-DE" smtClean="0"/>
              <a:t>01.05.21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78B01935-C4F3-4B53-BE57-1C2E8BC01232}" type="slidenum">
              <a:rPr lang="de-DE" smtClean="0"/>
              <a:t>‹Nr.›</a:t>
            </a:fld>
            <a:endParaRPr lang="de-DE"/>
          </a:p>
        </p:txBody>
      </p:sp>
    </p:spTree>
    <p:extLst>
      <p:ext uri="{BB962C8B-B14F-4D97-AF65-F5344CB8AC3E}">
        <p14:creationId xmlns:p14="http://schemas.microsoft.com/office/powerpoint/2010/main" val="3509696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E0BEB4-E229-4DCE-8083-A84AF593B3AC}" type="datetimeFigureOut">
              <a:rPr lang="de-DE" smtClean="0"/>
              <a:t>01.05.21</a:t>
            </a:fld>
            <a:endParaRPr lang="de-D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B01935-C4F3-4B53-BE57-1C2E8BC01232}" type="slidenum">
              <a:rPr lang="de-DE" smtClean="0"/>
              <a:t>‹Nr.›</a:t>
            </a:fld>
            <a:endParaRPr lang="de-DE"/>
          </a:p>
        </p:txBody>
      </p:sp>
    </p:spTree>
    <p:extLst>
      <p:ext uri="{BB962C8B-B14F-4D97-AF65-F5344CB8AC3E}">
        <p14:creationId xmlns:p14="http://schemas.microsoft.com/office/powerpoint/2010/main" val="3541526295"/>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B2D82C3-A3AC-4099-A512-F5F4C73CA23E}"/>
              </a:ext>
            </a:extLst>
          </p:cNvPr>
          <p:cNvSpPr txBox="1"/>
          <p:nvPr/>
        </p:nvSpPr>
        <p:spPr>
          <a:xfrm>
            <a:off x="1694983" y="1"/>
            <a:ext cx="8720256" cy="4585871"/>
          </a:xfrm>
          <a:prstGeom prst="rect">
            <a:avLst/>
          </a:prstGeom>
          <a:noFill/>
        </p:spPr>
        <p:txBody>
          <a:bodyPr wrap="square" rtlCol="0">
            <a:spAutoFit/>
          </a:bodyPr>
          <a:lstStyle/>
          <a:p>
            <a:pPr>
              <a:defRPr/>
            </a:pPr>
            <a:r>
              <a:rPr lang="de-DE" sz="4000" b="1" dirty="0">
                <a:latin typeface="Arial" panose="020B0604020202020204" pitchFamily="34" charset="0"/>
                <a:ea typeface="Verdana" panose="020B0604030504040204" pitchFamily="34" charset="0"/>
                <a:cs typeface="Arial" panose="020B0604020202020204" pitchFamily="34" charset="0"/>
              </a:rPr>
              <a:t>Offenbarung, Kapitel 14</a:t>
            </a:r>
          </a:p>
          <a:p>
            <a:pPr>
              <a:defRPr/>
            </a:pPr>
            <a:endParaRPr lang="de-DE" sz="4000" b="1" dirty="0">
              <a:latin typeface="Arial" panose="020B0604020202020204" pitchFamily="34" charset="0"/>
              <a:ea typeface="Verdana" panose="020B0604030504040204" pitchFamily="34" charset="0"/>
              <a:cs typeface="Arial" panose="020B0604020202020204" pitchFamily="34" charset="0"/>
            </a:endParaRPr>
          </a:p>
          <a:p>
            <a:pPr algn="ctr">
              <a:defRPr/>
            </a:pPr>
            <a:r>
              <a:rPr lang="de-DE" sz="6600" b="1" dirty="0">
                <a:latin typeface="Arial" panose="020B0604020202020204" pitchFamily="34" charset="0"/>
                <a:ea typeface="Verdana" panose="020B0604030504040204" pitchFamily="34" charset="0"/>
                <a:cs typeface="Arial" panose="020B0604020202020204" pitchFamily="34" charset="0"/>
              </a:rPr>
              <a:t>Trost und Hoffnung für die Gemeinde</a:t>
            </a:r>
          </a:p>
          <a:p>
            <a:pPr>
              <a:defRPr/>
            </a:pPr>
            <a:endParaRPr lang="de-DE" sz="4000" b="1" dirty="0">
              <a:latin typeface="Arial" panose="020B0604020202020204" pitchFamily="34" charset="0"/>
              <a:ea typeface="Verdana" panose="020B0604030504040204" pitchFamily="34" charset="0"/>
              <a:cs typeface="Arial" panose="020B0604020202020204" pitchFamily="34" charset="0"/>
            </a:endParaRPr>
          </a:p>
          <a:p>
            <a:pPr>
              <a:defRPr/>
            </a:pPr>
            <a:endParaRPr lang="de-DE" sz="4000" b="1" dirty="0">
              <a:latin typeface="Arial" panose="020B0604020202020204" pitchFamily="34" charset="0"/>
              <a:ea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39225318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B2D82C3-A3AC-4099-A512-F5F4C73CA23E}"/>
              </a:ext>
            </a:extLst>
          </p:cNvPr>
          <p:cNvSpPr txBox="1"/>
          <p:nvPr/>
        </p:nvSpPr>
        <p:spPr>
          <a:xfrm>
            <a:off x="1694983" y="0"/>
            <a:ext cx="8720256" cy="5016758"/>
          </a:xfrm>
          <a:prstGeom prst="rect">
            <a:avLst/>
          </a:prstGeom>
          <a:noFill/>
        </p:spPr>
        <p:txBody>
          <a:bodyPr wrap="square" rtlCol="0">
            <a:spAutoFit/>
          </a:bodyPr>
          <a:lstStyle/>
          <a:p>
            <a:pPr>
              <a:defRPr/>
            </a:pPr>
            <a:r>
              <a:rPr lang="de-DE" sz="4000" b="1" dirty="0">
                <a:latin typeface="Arial" panose="020B0604020202020204" pitchFamily="34" charset="0"/>
                <a:ea typeface="Verdana" panose="020B0604030504040204" pitchFamily="34" charset="0"/>
                <a:cs typeface="Arial" panose="020B0604020202020204" pitchFamily="34" charset="0"/>
              </a:rPr>
              <a:t>Und ich hörte eine Stimme vom Himmel zu mir sagen: Schreibe: Selig sind die Toten, die in dem Herrn sterben von nun an. Ja, der Geist spricht, dass sie ruhen von ihren Mühen; denn ihre Werke folgen ihnen nach.</a:t>
            </a:r>
          </a:p>
          <a:p>
            <a:pPr algn="r">
              <a:defRPr/>
            </a:pPr>
            <a:r>
              <a:rPr lang="de-DE" sz="4000" b="1" dirty="0">
                <a:latin typeface="Arial" panose="020B0604020202020204" pitchFamily="34" charset="0"/>
                <a:ea typeface="Verdana" panose="020B0604030504040204" pitchFamily="34" charset="0"/>
                <a:cs typeface="Arial" panose="020B0604020202020204" pitchFamily="34" charset="0"/>
              </a:rPr>
              <a:t>Verse 6 - 13</a:t>
            </a:r>
          </a:p>
        </p:txBody>
      </p:sp>
    </p:spTree>
    <p:extLst>
      <p:ext uri="{BB962C8B-B14F-4D97-AF65-F5344CB8AC3E}">
        <p14:creationId xmlns:p14="http://schemas.microsoft.com/office/powerpoint/2010/main" val="2858462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B2D82C3-A3AC-4099-A512-F5F4C73CA23E}"/>
              </a:ext>
            </a:extLst>
          </p:cNvPr>
          <p:cNvSpPr txBox="1"/>
          <p:nvPr/>
        </p:nvSpPr>
        <p:spPr>
          <a:xfrm>
            <a:off x="1694983" y="1"/>
            <a:ext cx="8720256" cy="4401205"/>
          </a:xfrm>
          <a:prstGeom prst="rect">
            <a:avLst/>
          </a:prstGeom>
          <a:noFill/>
        </p:spPr>
        <p:txBody>
          <a:bodyPr wrap="square" rtlCol="0">
            <a:spAutoFit/>
          </a:bodyPr>
          <a:lstStyle/>
          <a:p>
            <a:pPr>
              <a:defRPr/>
            </a:pPr>
            <a:r>
              <a:rPr lang="de-DE" sz="4000" b="1" dirty="0">
                <a:latin typeface="Arial" panose="020B0604020202020204" pitchFamily="34" charset="0"/>
                <a:ea typeface="Verdana" panose="020B0604030504040204" pitchFamily="34" charset="0"/>
                <a:cs typeface="Arial" panose="020B0604020202020204" pitchFamily="34" charset="0"/>
              </a:rPr>
              <a:t>Anwendung</a:t>
            </a:r>
          </a:p>
          <a:p>
            <a:pPr>
              <a:defRPr/>
            </a:pPr>
            <a:endParaRPr lang="de-DE" sz="4000" b="1" dirty="0">
              <a:latin typeface="Arial" panose="020B0604020202020204" pitchFamily="34" charset="0"/>
              <a:ea typeface="Verdana" panose="020B0604030504040204" pitchFamily="34" charset="0"/>
              <a:cs typeface="Arial" panose="020B0604020202020204" pitchFamily="34" charset="0"/>
            </a:endParaRPr>
          </a:p>
          <a:p>
            <a:pPr marL="571500" indent="-571500">
              <a:buFont typeface="Wingdings" panose="05000000000000000000" pitchFamily="2" charset="2"/>
              <a:buChar char="§"/>
              <a:defRPr/>
            </a:pPr>
            <a:r>
              <a:rPr lang="de-DE" sz="4000" b="1" dirty="0">
                <a:latin typeface="Arial" panose="020B0604020202020204" pitchFamily="34" charset="0"/>
                <a:ea typeface="Verdana" panose="020B0604030504040204" pitchFamily="34" charset="0"/>
                <a:cs typeface="Arial" panose="020B0604020202020204" pitchFamily="34" charset="0"/>
              </a:rPr>
              <a:t>Der Fall Babylons</a:t>
            </a:r>
          </a:p>
          <a:p>
            <a:pPr marL="571500" indent="-571500">
              <a:buFont typeface="Wingdings" panose="05000000000000000000" pitchFamily="2" charset="2"/>
              <a:buChar char="§"/>
              <a:defRPr/>
            </a:pPr>
            <a:endParaRPr lang="de-DE" sz="4000" b="1" dirty="0">
              <a:latin typeface="Arial" panose="020B0604020202020204" pitchFamily="34" charset="0"/>
              <a:ea typeface="Verdana" panose="020B0604030504040204" pitchFamily="34" charset="0"/>
              <a:cs typeface="Arial" panose="020B0604020202020204" pitchFamily="34" charset="0"/>
            </a:endParaRPr>
          </a:p>
          <a:p>
            <a:pPr marL="571500" indent="-571500">
              <a:buFont typeface="Wingdings" panose="05000000000000000000" pitchFamily="2" charset="2"/>
              <a:buChar char="§"/>
              <a:defRPr/>
            </a:pPr>
            <a:r>
              <a:rPr lang="de-DE" sz="4000" b="1" dirty="0">
                <a:latin typeface="Arial" panose="020B0604020202020204" pitchFamily="34" charset="0"/>
                <a:ea typeface="Verdana" panose="020B0604030504040204" pitchFamily="34" charset="0"/>
                <a:cs typeface="Arial" panose="020B0604020202020204" pitchFamily="34" charset="0"/>
              </a:rPr>
              <a:t>Das ewige Evangelium</a:t>
            </a:r>
          </a:p>
          <a:p>
            <a:pPr marL="571500" indent="-571500">
              <a:buFont typeface="Wingdings" panose="05000000000000000000" pitchFamily="2" charset="2"/>
              <a:buChar char="§"/>
              <a:defRPr/>
            </a:pPr>
            <a:endParaRPr lang="de-DE" sz="4000" b="1" dirty="0">
              <a:latin typeface="Arial" panose="020B0604020202020204" pitchFamily="34" charset="0"/>
              <a:ea typeface="Verdana" panose="020B0604030504040204" pitchFamily="34" charset="0"/>
              <a:cs typeface="Arial" panose="020B0604020202020204" pitchFamily="34" charset="0"/>
            </a:endParaRPr>
          </a:p>
          <a:p>
            <a:pPr marL="571500" indent="-571500">
              <a:buFont typeface="Wingdings" panose="05000000000000000000" pitchFamily="2" charset="2"/>
              <a:buChar char="§"/>
              <a:defRPr/>
            </a:pPr>
            <a:r>
              <a:rPr lang="de-DE" sz="4000" b="1" dirty="0">
                <a:latin typeface="Arial" panose="020B0604020202020204" pitchFamily="34" charset="0"/>
                <a:ea typeface="Verdana" panose="020B0604030504040204" pitchFamily="34" charset="0"/>
                <a:cs typeface="Arial" panose="020B0604020202020204" pitchFamily="34" charset="0"/>
              </a:rPr>
              <a:t>Der ewige Rauch</a:t>
            </a:r>
          </a:p>
        </p:txBody>
      </p:sp>
    </p:spTree>
    <p:extLst>
      <p:ext uri="{BB962C8B-B14F-4D97-AF65-F5344CB8AC3E}">
        <p14:creationId xmlns:p14="http://schemas.microsoft.com/office/powerpoint/2010/main" val="676355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B2D82C3-A3AC-4099-A512-F5F4C73CA23E}"/>
              </a:ext>
            </a:extLst>
          </p:cNvPr>
          <p:cNvSpPr txBox="1"/>
          <p:nvPr/>
        </p:nvSpPr>
        <p:spPr>
          <a:xfrm>
            <a:off x="1694983" y="0"/>
            <a:ext cx="8720256" cy="6247864"/>
          </a:xfrm>
          <a:prstGeom prst="rect">
            <a:avLst/>
          </a:prstGeom>
          <a:noFill/>
        </p:spPr>
        <p:txBody>
          <a:bodyPr wrap="square" rtlCol="0">
            <a:spAutoFit/>
          </a:bodyPr>
          <a:lstStyle/>
          <a:p>
            <a:pPr>
              <a:defRPr/>
            </a:pPr>
            <a:r>
              <a:rPr lang="de-DE" sz="4000" b="1" dirty="0">
                <a:latin typeface="Arial" panose="020B0604020202020204" pitchFamily="34" charset="0"/>
                <a:ea typeface="Verdana" panose="020B0604030504040204" pitchFamily="34" charset="0"/>
                <a:cs typeface="Arial" panose="020B0604020202020204" pitchFamily="34" charset="0"/>
              </a:rPr>
              <a:t>Und ich sah, und siehe, eine weiße Wolke. Und auf der Wolke saß einer, der gleich war einem Menschensohn; der hatte eine goldene Krone auf seinem Haupt und in seiner Hand eine scharfe Sichel. Und ein andrer Engel kam aus dem Tempel und rief dem, der auf der Wolke saß, mit großer Stimme zu:</a:t>
            </a:r>
          </a:p>
        </p:txBody>
      </p:sp>
    </p:spTree>
    <p:extLst>
      <p:ext uri="{BB962C8B-B14F-4D97-AF65-F5344CB8AC3E}">
        <p14:creationId xmlns:p14="http://schemas.microsoft.com/office/powerpoint/2010/main" val="3725701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B2D82C3-A3AC-4099-A512-F5F4C73CA23E}"/>
              </a:ext>
            </a:extLst>
          </p:cNvPr>
          <p:cNvSpPr txBox="1"/>
          <p:nvPr/>
        </p:nvSpPr>
        <p:spPr>
          <a:xfrm>
            <a:off x="1694983" y="0"/>
            <a:ext cx="8720256" cy="6247864"/>
          </a:xfrm>
          <a:prstGeom prst="rect">
            <a:avLst/>
          </a:prstGeom>
          <a:noFill/>
        </p:spPr>
        <p:txBody>
          <a:bodyPr wrap="square" rtlCol="0">
            <a:spAutoFit/>
          </a:bodyPr>
          <a:lstStyle/>
          <a:p>
            <a:pPr>
              <a:defRPr/>
            </a:pPr>
            <a:r>
              <a:rPr lang="de-DE" sz="4000" b="1" dirty="0">
                <a:latin typeface="Arial" panose="020B0604020202020204" pitchFamily="34" charset="0"/>
                <a:ea typeface="Verdana" panose="020B0604030504040204" pitchFamily="34" charset="0"/>
                <a:cs typeface="Arial" panose="020B0604020202020204" pitchFamily="34" charset="0"/>
              </a:rPr>
              <a:t>Setze deine Sichel an und ernte; denn die Zeit zu ernten ist gekommen, denn die Ernte der Erde ist reif geworden. Und der auf der Wolke saß, setzte seine Sichel an die Erde und die Erde wurde abgeerntet. Und ein andrer Engel kam aus dem Tempel im Himmel, der hatte ein scharfes Winzermesser.</a:t>
            </a:r>
          </a:p>
        </p:txBody>
      </p:sp>
    </p:spTree>
    <p:extLst>
      <p:ext uri="{BB962C8B-B14F-4D97-AF65-F5344CB8AC3E}">
        <p14:creationId xmlns:p14="http://schemas.microsoft.com/office/powerpoint/2010/main" val="2079795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B2D82C3-A3AC-4099-A512-F5F4C73CA23E}"/>
              </a:ext>
            </a:extLst>
          </p:cNvPr>
          <p:cNvSpPr txBox="1"/>
          <p:nvPr/>
        </p:nvSpPr>
        <p:spPr>
          <a:xfrm>
            <a:off x="1694983" y="0"/>
            <a:ext cx="8720256" cy="6247864"/>
          </a:xfrm>
          <a:prstGeom prst="rect">
            <a:avLst/>
          </a:prstGeom>
          <a:noFill/>
        </p:spPr>
        <p:txBody>
          <a:bodyPr wrap="square" rtlCol="0">
            <a:spAutoFit/>
          </a:bodyPr>
          <a:lstStyle/>
          <a:p>
            <a:pPr>
              <a:defRPr/>
            </a:pPr>
            <a:r>
              <a:rPr lang="de-DE" sz="4000" b="1" dirty="0">
                <a:latin typeface="Arial" panose="020B0604020202020204" pitchFamily="34" charset="0"/>
                <a:ea typeface="Verdana" panose="020B0604030504040204" pitchFamily="34" charset="0"/>
                <a:cs typeface="Arial" panose="020B0604020202020204" pitchFamily="34" charset="0"/>
              </a:rPr>
              <a:t>Und ein andrer Engel kam vom Altar, der hatte Macht über das Feuer und rief dem, der das scharfe Messer hatte, mit großer Stimme zu: Setze dein scharfes Winzermesser an und schneide die Trauben am Weinstock der Erde, denn seine Beeren sind reif! Und der Engel setzte sein Winzermesser an die Erde</a:t>
            </a:r>
          </a:p>
        </p:txBody>
      </p:sp>
    </p:spTree>
    <p:extLst>
      <p:ext uri="{BB962C8B-B14F-4D97-AF65-F5344CB8AC3E}">
        <p14:creationId xmlns:p14="http://schemas.microsoft.com/office/powerpoint/2010/main" val="9880670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B2D82C3-A3AC-4099-A512-F5F4C73CA23E}"/>
              </a:ext>
            </a:extLst>
          </p:cNvPr>
          <p:cNvSpPr txBox="1"/>
          <p:nvPr/>
        </p:nvSpPr>
        <p:spPr>
          <a:xfrm>
            <a:off x="1694983" y="1"/>
            <a:ext cx="8720256" cy="5632311"/>
          </a:xfrm>
          <a:prstGeom prst="rect">
            <a:avLst/>
          </a:prstGeom>
          <a:noFill/>
        </p:spPr>
        <p:txBody>
          <a:bodyPr wrap="square" rtlCol="0">
            <a:spAutoFit/>
          </a:bodyPr>
          <a:lstStyle/>
          <a:p>
            <a:pPr>
              <a:defRPr/>
            </a:pPr>
            <a:r>
              <a:rPr lang="de-DE" sz="4000" b="1" dirty="0">
                <a:latin typeface="Arial" panose="020B0604020202020204" pitchFamily="34" charset="0"/>
                <a:ea typeface="Verdana" panose="020B0604030504040204" pitchFamily="34" charset="0"/>
                <a:cs typeface="Arial" panose="020B0604020202020204" pitchFamily="34" charset="0"/>
              </a:rPr>
              <a:t>und schnitt die Trauben am Weinstock der Erde und warf sie in die große Kelter des Zornes Gottes. Und die Kelter wurde draußen vor der Stadt getreten, und Blut floss von der Kelter bis an die Zäume der Pferde, 1.600 Stadien weit.</a:t>
            </a:r>
          </a:p>
          <a:p>
            <a:pPr algn="r">
              <a:defRPr/>
            </a:pPr>
            <a:r>
              <a:rPr lang="de-DE" sz="4000" b="1" dirty="0">
                <a:latin typeface="Arial" panose="020B0604020202020204" pitchFamily="34" charset="0"/>
                <a:ea typeface="Verdana" panose="020B0604030504040204" pitchFamily="34" charset="0"/>
                <a:cs typeface="Arial" panose="020B0604020202020204" pitchFamily="34" charset="0"/>
              </a:rPr>
              <a:t>Verse 14 - 20</a:t>
            </a:r>
          </a:p>
        </p:txBody>
      </p:sp>
    </p:spTree>
    <p:extLst>
      <p:ext uri="{BB962C8B-B14F-4D97-AF65-F5344CB8AC3E}">
        <p14:creationId xmlns:p14="http://schemas.microsoft.com/office/powerpoint/2010/main" val="2511656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B2D82C3-A3AC-4099-A512-F5F4C73CA23E}"/>
              </a:ext>
            </a:extLst>
          </p:cNvPr>
          <p:cNvSpPr txBox="1"/>
          <p:nvPr/>
        </p:nvSpPr>
        <p:spPr>
          <a:xfrm>
            <a:off x="1694983" y="1"/>
            <a:ext cx="8720256" cy="3170099"/>
          </a:xfrm>
          <a:prstGeom prst="rect">
            <a:avLst/>
          </a:prstGeom>
          <a:noFill/>
        </p:spPr>
        <p:txBody>
          <a:bodyPr wrap="square" rtlCol="0">
            <a:spAutoFit/>
          </a:bodyPr>
          <a:lstStyle/>
          <a:p>
            <a:pPr>
              <a:defRPr/>
            </a:pPr>
            <a:r>
              <a:rPr lang="de-DE" sz="4000" b="1" dirty="0">
                <a:latin typeface="Arial" panose="020B0604020202020204" pitchFamily="34" charset="0"/>
                <a:ea typeface="Verdana" panose="020B0604030504040204" pitchFamily="34" charset="0"/>
                <a:cs typeface="Arial" panose="020B0604020202020204" pitchFamily="34" charset="0"/>
              </a:rPr>
              <a:t>Anwendung</a:t>
            </a:r>
          </a:p>
          <a:p>
            <a:pPr>
              <a:defRPr/>
            </a:pPr>
            <a:endParaRPr lang="de-DE" sz="4000" b="1" dirty="0">
              <a:latin typeface="Arial" panose="020B0604020202020204" pitchFamily="34" charset="0"/>
              <a:ea typeface="Verdana" panose="020B0604030504040204" pitchFamily="34" charset="0"/>
              <a:cs typeface="Arial" panose="020B0604020202020204" pitchFamily="34" charset="0"/>
            </a:endParaRPr>
          </a:p>
          <a:p>
            <a:pPr marL="571500" indent="-571500">
              <a:buFont typeface="Wingdings" panose="05000000000000000000" pitchFamily="2" charset="2"/>
              <a:buChar char="§"/>
              <a:defRPr/>
            </a:pPr>
            <a:r>
              <a:rPr lang="de-DE" sz="4000" b="1" dirty="0">
                <a:latin typeface="Arial" panose="020B0604020202020204" pitchFamily="34" charset="0"/>
                <a:ea typeface="Verdana" panose="020B0604030504040204" pitchFamily="34" charset="0"/>
                <a:cs typeface="Arial" panose="020B0604020202020204" pitchFamily="34" charset="0"/>
              </a:rPr>
              <a:t>Die zwei Ernten</a:t>
            </a:r>
          </a:p>
          <a:p>
            <a:pPr marL="571500" indent="-571500">
              <a:buFont typeface="Wingdings" panose="05000000000000000000" pitchFamily="2" charset="2"/>
              <a:buChar char="§"/>
              <a:defRPr/>
            </a:pPr>
            <a:endParaRPr lang="de-DE" sz="4000" b="1" dirty="0">
              <a:latin typeface="Arial" panose="020B0604020202020204" pitchFamily="34" charset="0"/>
              <a:ea typeface="Verdana" panose="020B0604030504040204" pitchFamily="34" charset="0"/>
              <a:cs typeface="Arial" panose="020B0604020202020204" pitchFamily="34" charset="0"/>
            </a:endParaRPr>
          </a:p>
          <a:p>
            <a:pPr marL="571500" indent="-571500">
              <a:buFont typeface="Wingdings" panose="05000000000000000000" pitchFamily="2" charset="2"/>
              <a:buChar char="§"/>
              <a:defRPr/>
            </a:pPr>
            <a:r>
              <a:rPr lang="de-DE" sz="4000" b="1" dirty="0">
                <a:latin typeface="Arial" panose="020B0604020202020204" pitchFamily="34" charset="0"/>
                <a:ea typeface="Verdana" panose="020B0604030504040204" pitchFamily="34" charset="0"/>
                <a:cs typeface="Arial" panose="020B0604020202020204" pitchFamily="34" charset="0"/>
              </a:rPr>
              <a:t>Die Kelter des Zornes Gottes</a:t>
            </a:r>
          </a:p>
        </p:txBody>
      </p:sp>
    </p:spTree>
    <p:extLst>
      <p:ext uri="{BB962C8B-B14F-4D97-AF65-F5344CB8AC3E}">
        <p14:creationId xmlns:p14="http://schemas.microsoft.com/office/powerpoint/2010/main" val="33514525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B2D82C3-A3AC-4099-A512-F5F4C73CA23E}"/>
              </a:ext>
            </a:extLst>
          </p:cNvPr>
          <p:cNvSpPr txBox="1"/>
          <p:nvPr/>
        </p:nvSpPr>
        <p:spPr>
          <a:xfrm>
            <a:off x="1694983" y="1"/>
            <a:ext cx="8720256" cy="3354765"/>
          </a:xfrm>
          <a:prstGeom prst="rect">
            <a:avLst/>
          </a:prstGeom>
          <a:noFill/>
        </p:spPr>
        <p:txBody>
          <a:bodyPr wrap="square" rtlCol="0">
            <a:spAutoFit/>
          </a:bodyPr>
          <a:lstStyle/>
          <a:p>
            <a:pPr>
              <a:defRPr/>
            </a:pPr>
            <a:r>
              <a:rPr lang="de-DE" sz="4000" b="1" dirty="0">
                <a:latin typeface="Arial" panose="020B0604020202020204" pitchFamily="34" charset="0"/>
                <a:ea typeface="Verdana" panose="020B0604030504040204" pitchFamily="34" charset="0"/>
                <a:cs typeface="Arial" panose="020B0604020202020204" pitchFamily="34" charset="0"/>
              </a:rPr>
              <a:t>Offenbarung, Kapitel 14</a:t>
            </a:r>
          </a:p>
          <a:p>
            <a:pPr>
              <a:defRPr/>
            </a:pPr>
            <a:endParaRPr lang="de-DE" sz="4000" b="1" dirty="0">
              <a:latin typeface="Arial" panose="020B0604020202020204" pitchFamily="34" charset="0"/>
              <a:ea typeface="Verdana" panose="020B0604030504040204" pitchFamily="34" charset="0"/>
              <a:cs typeface="Arial" panose="020B0604020202020204" pitchFamily="34" charset="0"/>
            </a:endParaRPr>
          </a:p>
          <a:p>
            <a:pPr algn="ctr">
              <a:defRPr/>
            </a:pPr>
            <a:r>
              <a:rPr lang="de-DE" sz="6600" b="1" dirty="0">
                <a:latin typeface="Arial" panose="020B0604020202020204" pitchFamily="34" charset="0"/>
                <a:ea typeface="Verdana" panose="020B0604030504040204" pitchFamily="34" charset="0"/>
                <a:cs typeface="Arial" panose="020B0604020202020204" pitchFamily="34" charset="0"/>
              </a:rPr>
              <a:t>Trost und Hoffnung für die Gemeinde</a:t>
            </a:r>
          </a:p>
        </p:txBody>
      </p:sp>
    </p:spTree>
    <p:extLst>
      <p:ext uri="{BB962C8B-B14F-4D97-AF65-F5344CB8AC3E}">
        <p14:creationId xmlns:p14="http://schemas.microsoft.com/office/powerpoint/2010/main" val="32705552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B2D82C3-A3AC-4099-A512-F5F4C73CA23E}"/>
              </a:ext>
            </a:extLst>
          </p:cNvPr>
          <p:cNvSpPr txBox="1"/>
          <p:nvPr/>
        </p:nvSpPr>
        <p:spPr>
          <a:xfrm>
            <a:off x="1694983" y="0"/>
            <a:ext cx="8720256" cy="6247864"/>
          </a:xfrm>
          <a:prstGeom prst="rect">
            <a:avLst/>
          </a:prstGeom>
          <a:noFill/>
        </p:spPr>
        <p:txBody>
          <a:bodyPr wrap="square" rtlCol="0">
            <a:spAutoFit/>
          </a:bodyPr>
          <a:lstStyle/>
          <a:p>
            <a:pPr>
              <a:defRPr/>
            </a:pPr>
            <a:r>
              <a:rPr lang="de-DE" sz="4000" b="1" dirty="0">
                <a:latin typeface="Arial" panose="020B0604020202020204" pitchFamily="34" charset="0"/>
                <a:ea typeface="Verdana" panose="020B0604030504040204" pitchFamily="34" charset="0"/>
                <a:cs typeface="Arial" panose="020B0604020202020204" pitchFamily="34" charset="0"/>
              </a:rPr>
              <a:t>Trotz aller Schwierigkeiten wird es ein Volk Gottes geben, das Gott sein Loblied singt.</a:t>
            </a:r>
          </a:p>
          <a:p>
            <a:pPr>
              <a:defRPr/>
            </a:pPr>
            <a:endParaRPr lang="de-DE" sz="4000" b="1" dirty="0">
              <a:latin typeface="Arial" panose="020B0604020202020204" pitchFamily="34" charset="0"/>
              <a:ea typeface="Verdana" panose="020B0604030504040204" pitchFamily="34" charset="0"/>
              <a:cs typeface="Arial" panose="020B0604020202020204" pitchFamily="34" charset="0"/>
            </a:endParaRPr>
          </a:p>
          <a:p>
            <a:pPr>
              <a:defRPr/>
            </a:pPr>
            <a:r>
              <a:rPr lang="de-DE" sz="4000" b="1" dirty="0">
                <a:latin typeface="Arial" panose="020B0604020202020204" pitchFamily="34" charset="0"/>
                <a:ea typeface="Verdana" panose="020B0604030504040204" pitchFamily="34" charset="0"/>
                <a:cs typeface="Arial" panose="020B0604020202020204" pitchFamily="34" charset="0"/>
              </a:rPr>
              <a:t>Das gottlose System Babylon wird gerichtet werden.</a:t>
            </a:r>
          </a:p>
          <a:p>
            <a:pPr>
              <a:defRPr/>
            </a:pPr>
            <a:endParaRPr lang="de-DE" sz="4000" b="1" dirty="0">
              <a:latin typeface="Arial" panose="020B0604020202020204" pitchFamily="34" charset="0"/>
              <a:ea typeface="Verdana" panose="020B0604030504040204" pitchFamily="34" charset="0"/>
              <a:cs typeface="Arial" panose="020B0604020202020204" pitchFamily="34" charset="0"/>
            </a:endParaRPr>
          </a:p>
          <a:p>
            <a:pPr>
              <a:defRPr/>
            </a:pPr>
            <a:r>
              <a:rPr lang="de-DE" sz="4000" b="1" dirty="0">
                <a:latin typeface="Arial" panose="020B0604020202020204" pitchFamily="34" charset="0"/>
                <a:ea typeface="Verdana" panose="020B0604030504040204" pitchFamily="34" charset="0"/>
                <a:cs typeface="Arial" panose="020B0604020202020204" pitchFamily="34" charset="0"/>
              </a:rPr>
              <a:t>Alle Verstorbenen werden auferstehen (Gläubige und Ungläubige).</a:t>
            </a:r>
          </a:p>
        </p:txBody>
      </p:sp>
    </p:spTree>
    <p:extLst>
      <p:ext uri="{BB962C8B-B14F-4D97-AF65-F5344CB8AC3E}">
        <p14:creationId xmlns:p14="http://schemas.microsoft.com/office/powerpoint/2010/main" val="2531730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B2D82C3-A3AC-4099-A512-F5F4C73CA23E}"/>
              </a:ext>
            </a:extLst>
          </p:cNvPr>
          <p:cNvSpPr txBox="1"/>
          <p:nvPr/>
        </p:nvSpPr>
        <p:spPr>
          <a:xfrm>
            <a:off x="1694983" y="1"/>
            <a:ext cx="8720256" cy="5786199"/>
          </a:xfrm>
          <a:prstGeom prst="rect">
            <a:avLst/>
          </a:prstGeom>
          <a:noFill/>
        </p:spPr>
        <p:txBody>
          <a:bodyPr wrap="square" rtlCol="0">
            <a:spAutoFit/>
          </a:bodyPr>
          <a:lstStyle/>
          <a:p>
            <a:pPr>
              <a:defRPr/>
            </a:pPr>
            <a:r>
              <a:rPr lang="de-DE" sz="4000" b="1" dirty="0">
                <a:latin typeface="Arial" panose="020B0604020202020204" pitchFamily="34" charset="0"/>
                <a:ea typeface="Verdana" panose="020B0604030504040204" pitchFamily="34" charset="0"/>
                <a:cs typeface="Arial" panose="020B0604020202020204" pitchFamily="34" charset="0"/>
              </a:rPr>
              <a:t>Und ich sah, und siehe, das Lamm stand auf dem Berg Zion und mit ihm 144.000, die hatten seinen Namen und den Namen seines Vaters geschrieben auf ihrer Stirn. Und ich hörte eine Stimme vom Himmel wie die Stimme großer Wasser und wie die Stimme eines lauten Donners, </a:t>
            </a:r>
          </a:p>
        </p:txBody>
      </p:sp>
    </p:spTree>
    <p:extLst>
      <p:ext uri="{BB962C8B-B14F-4D97-AF65-F5344CB8AC3E}">
        <p14:creationId xmlns:p14="http://schemas.microsoft.com/office/powerpoint/2010/main" val="2501118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B2D82C3-A3AC-4099-A512-F5F4C73CA23E}"/>
              </a:ext>
            </a:extLst>
          </p:cNvPr>
          <p:cNvSpPr txBox="1"/>
          <p:nvPr/>
        </p:nvSpPr>
        <p:spPr>
          <a:xfrm>
            <a:off x="1694983" y="0"/>
            <a:ext cx="8720256" cy="6247864"/>
          </a:xfrm>
          <a:prstGeom prst="rect">
            <a:avLst/>
          </a:prstGeom>
          <a:noFill/>
        </p:spPr>
        <p:txBody>
          <a:bodyPr wrap="square" rtlCol="0">
            <a:spAutoFit/>
          </a:bodyPr>
          <a:lstStyle/>
          <a:p>
            <a:pPr>
              <a:defRPr/>
            </a:pPr>
            <a:r>
              <a:rPr lang="de-DE" sz="4000" b="1" dirty="0">
                <a:latin typeface="Arial" panose="020B0604020202020204" pitchFamily="34" charset="0"/>
                <a:ea typeface="Verdana" panose="020B0604030504040204" pitchFamily="34" charset="0"/>
                <a:cs typeface="Arial" panose="020B0604020202020204" pitchFamily="34" charset="0"/>
              </a:rPr>
              <a:t>und die Stimme, die ich hörte, war wie von Harfenspielern, die auf ihren Harfen spielen. Und sie sangen ein neues Lied vor dem Thron und vor den vier Wesen und den Ältesten; und niemand konnte das Lied lernen außer den 144.000, die erkauft sind von der Erde. Diese sind's, die sich mit Frauen nicht befleckt haben,</a:t>
            </a:r>
          </a:p>
        </p:txBody>
      </p:sp>
    </p:spTree>
    <p:extLst>
      <p:ext uri="{BB962C8B-B14F-4D97-AF65-F5344CB8AC3E}">
        <p14:creationId xmlns:p14="http://schemas.microsoft.com/office/powerpoint/2010/main" val="1191486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B2D82C3-A3AC-4099-A512-F5F4C73CA23E}"/>
              </a:ext>
            </a:extLst>
          </p:cNvPr>
          <p:cNvSpPr txBox="1"/>
          <p:nvPr/>
        </p:nvSpPr>
        <p:spPr>
          <a:xfrm>
            <a:off x="1694983" y="0"/>
            <a:ext cx="8720256" cy="5016758"/>
          </a:xfrm>
          <a:prstGeom prst="rect">
            <a:avLst/>
          </a:prstGeom>
          <a:noFill/>
        </p:spPr>
        <p:txBody>
          <a:bodyPr wrap="square" rtlCol="0">
            <a:spAutoFit/>
          </a:bodyPr>
          <a:lstStyle/>
          <a:p>
            <a:pPr>
              <a:defRPr/>
            </a:pPr>
            <a:r>
              <a:rPr lang="de-DE" sz="4000" b="1" dirty="0">
                <a:latin typeface="Arial" panose="020B0604020202020204" pitchFamily="34" charset="0"/>
                <a:ea typeface="Verdana" panose="020B0604030504040204" pitchFamily="34" charset="0"/>
                <a:cs typeface="Arial" panose="020B0604020202020204" pitchFamily="34" charset="0"/>
              </a:rPr>
              <a:t>denn sie sind jungfräulich; die folgen dem Lamm nach, wohin es geht. Diese sind erkauft aus den Menschen als Erstlinge für Gott und das Lamm, und in ihrem Mund wurde kein Falsch gefunden; sie sind untadelig.</a:t>
            </a:r>
          </a:p>
          <a:p>
            <a:pPr algn="r">
              <a:defRPr/>
            </a:pPr>
            <a:r>
              <a:rPr lang="de-DE" sz="4000" b="1" dirty="0">
                <a:latin typeface="Arial" panose="020B0604020202020204" pitchFamily="34" charset="0"/>
                <a:ea typeface="Verdana" panose="020B0604030504040204" pitchFamily="34" charset="0"/>
                <a:cs typeface="Arial" panose="020B0604020202020204" pitchFamily="34" charset="0"/>
              </a:rPr>
              <a:t>Verse 1 - 5</a:t>
            </a:r>
          </a:p>
        </p:txBody>
      </p:sp>
    </p:spTree>
    <p:extLst>
      <p:ext uri="{BB962C8B-B14F-4D97-AF65-F5344CB8AC3E}">
        <p14:creationId xmlns:p14="http://schemas.microsoft.com/office/powerpoint/2010/main" val="279971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B2D82C3-A3AC-4099-A512-F5F4C73CA23E}"/>
              </a:ext>
            </a:extLst>
          </p:cNvPr>
          <p:cNvSpPr txBox="1"/>
          <p:nvPr/>
        </p:nvSpPr>
        <p:spPr>
          <a:xfrm>
            <a:off x="1694983" y="1"/>
            <a:ext cx="8720256" cy="4401205"/>
          </a:xfrm>
          <a:prstGeom prst="rect">
            <a:avLst/>
          </a:prstGeom>
          <a:noFill/>
        </p:spPr>
        <p:txBody>
          <a:bodyPr wrap="square" rtlCol="0">
            <a:spAutoFit/>
          </a:bodyPr>
          <a:lstStyle/>
          <a:p>
            <a:pPr>
              <a:defRPr/>
            </a:pPr>
            <a:r>
              <a:rPr lang="de-DE" sz="4000" b="1" dirty="0">
                <a:latin typeface="Arial" panose="020B0604020202020204" pitchFamily="34" charset="0"/>
                <a:ea typeface="Verdana" panose="020B0604030504040204" pitchFamily="34" charset="0"/>
                <a:cs typeface="Arial" panose="020B0604020202020204" pitchFamily="34" charset="0"/>
              </a:rPr>
              <a:t>Anwendung</a:t>
            </a:r>
          </a:p>
          <a:p>
            <a:pPr>
              <a:defRPr/>
            </a:pPr>
            <a:endParaRPr lang="de-DE" sz="4000" b="1" dirty="0">
              <a:latin typeface="Arial" panose="020B0604020202020204" pitchFamily="34" charset="0"/>
              <a:ea typeface="Verdana" panose="020B0604030504040204" pitchFamily="34" charset="0"/>
              <a:cs typeface="Arial" panose="020B0604020202020204" pitchFamily="34" charset="0"/>
            </a:endParaRPr>
          </a:p>
          <a:p>
            <a:pPr marL="571500" indent="-571500">
              <a:buFont typeface="Wingdings" panose="05000000000000000000" pitchFamily="2" charset="2"/>
              <a:buChar char="§"/>
              <a:defRPr/>
            </a:pPr>
            <a:r>
              <a:rPr lang="de-DE" sz="4000" b="1" dirty="0">
                <a:latin typeface="Arial" panose="020B0604020202020204" pitchFamily="34" charset="0"/>
                <a:ea typeface="Verdana" panose="020B0604030504040204" pitchFamily="34" charset="0"/>
                <a:cs typeface="Arial" panose="020B0604020202020204" pitchFamily="34" charset="0"/>
              </a:rPr>
              <a:t>Vorübergehende Leiden</a:t>
            </a:r>
          </a:p>
          <a:p>
            <a:pPr marL="571500" indent="-571500">
              <a:buFont typeface="Wingdings" panose="05000000000000000000" pitchFamily="2" charset="2"/>
              <a:buChar char="§"/>
              <a:defRPr/>
            </a:pPr>
            <a:endParaRPr lang="de-DE" sz="4000" b="1" dirty="0">
              <a:latin typeface="Arial" panose="020B0604020202020204" pitchFamily="34" charset="0"/>
              <a:ea typeface="Verdana" panose="020B0604030504040204" pitchFamily="34" charset="0"/>
              <a:cs typeface="Arial" panose="020B0604020202020204" pitchFamily="34" charset="0"/>
            </a:endParaRPr>
          </a:p>
          <a:p>
            <a:pPr marL="571500" indent="-571500">
              <a:buFont typeface="Wingdings" panose="05000000000000000000" pitchFamily="2" charset="2"/>
              <a:buChar char="§"/>
              <a:defRPr/>
            </a:pPr>
            <a:r>
              <a:rPr lang="de-DE" sz="4000" b="1" dirty="0">
                <a:latin typeface="Arial" panose="020B0604020202020204" pitchFamily="34" charset="0"/>
                <a:ea typeface="Verdana" panose="020B0604030504040204" pitchFamily="34" charset="0"/>
                <a:cs typeface="Arial" panose="020B0604020202020204" pitchFamily="34" charset="0"/>
              </a:rPr>
              <a:t>Unbefleckt</a:t>
            </a:r>
          </a:p>
          <a:p>
            <a:pPr marL="571500" indent="-571500">
              <a:buFont typeface="Wingdings" panose="05000000000000000000" pitchFamily="2" charset="2"/>
              <a:buChar char="§"/>
              <a:defRPr/>
            </a:pPr>
            <a:endParaRPr lang="de-DE" sz="4000" b="1" dirty="0">
              <a:latin typeface="Arial" panose="020B0604020202020204" pitchFamily="34" charset="0"/>
              <a:ea typeface="Verdana" panose="020B0604030504040204" pitchFamily="34" charset="0"/>
              <a:cs typeface="Arial" panose="020B0604020202020204" pitchFamily="34" charset="0"/>
            </a:endParaRPr>
          </a:p>
          <a:p>
            <a:pPr marL="571500" indent="-571500">
              <a:buFont typeface="Wingdings" panose="05000000000000000000" pitchFamily="2" charset="2"/>
              <a:buChar char="§"/>
              <a:defRPr/>
            </a:pPr>
            <a:r>
              <a:rPr lang="de-DE" sz="4000" b="1" dirty="0">
                <a:latin typeface="Arial" panose="020B0604020202020204" pitchFamily="34" charset="0"/>
                <a:ea typeface="Verdana" panose="020B0604030504040204" pitchFamily="34" charset="0"/>
                <a:cs typeface="Arial" panose="020B0604020202020204" pitchFamily="34" charset="0"/>
              </a:rPr>
              <a:t>Dem Lamm folgen</a:t>
            </a:r>
          </a:p>
        </p:txBody>
      </p:sp>
    </p:spTree>
    <p:extLst>
      <p:ext uri="{BB962C8B-B14F-4D97-AF65-F5344CB8AC3E}">
        <p14:creationId xmlns:p14="http://schemas.microsoft.com/office/powerpoint/2010/main" val="1547339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B2D82C3-A3AC-4099-A512-F5F4C73CA23E}"/>
              </a:ext>
            </a:extLst>
          </p:cNvPr>
          <p:cNvSpPr txBox="1"/>
          <p:nvPr/>
        </p:nvSpPr>
        <p:spPr>
          <a:xfrm>
            <a:off x="1694983" y="0"/>
            <a:ext cx="8720256" cy="6247864"/>
          </a:xfrm>
          <a:prstGeom prst="rect">
            <a:avLst/>
          </a:prstGeom>
          <a:noFill/>
        </p:spPr>
        <p:txBody>
          <a:bodyPr wrap="square" rtlCol="0">
            <a:spAutoFit/>
          </a:bodyPr>
          <a:lstStyle/>
          <a:p>
            <a:pPr>
              <a:defRPr/>
            </a:pPr>
            <a:r>
              <a:rPr lang="de-DE" sz="4000" b="1" dirty="0">
                <a:latin typeface="Arial" panose="020B0604020202020204" pitchFamily="34" charset="0"/>
                <a:ea typeface="Verdana" panose="020B0604030504040204" pitchFamily="34" charset="0"/>
                <a:cs typeface="Arial" panose="020B0604020202020204" pitchFamily="34" charset="0"/>
              </a:rPr>
              <a:t>Und ich sah einen andern Engel fliegen mitten durch den Himmel, der hatte ein ewiges Evangelium zu verkündigen denen, die auf Erden wohnen, allen Nationen und Stämmen und Sprachen und Völkern. Und er sprach mit großer Stimme: Fürchtet Gott und gebt ihm die Ehre; denn die Stunde seines Gerichts ist gekommen! </a:t>
            </a:r>
          </a:p>
        </p:txBody>
      </p:sp>
    </p:spTree>
    <p:extLst>
      <p:ext uri="{BB962C8B-B14F-4D97-AF65-F5344CB8AC3E}">
        <p14:creationId xmlns:p14="http://schemas.microsoft.com/office/powerpoint/2010/main" val="2935896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B2D82C3-A3AC-4099-A512-F5F4C73CA23E}"/>
              </a:ext>
            </a:extLst>
          </p:cNvPr>
          <p:cNvSpPr txBox="1"/>
          <p:nvPr/>
        </p:nvSpPr>
        <p:spPr>
          <a:xfrm>
            <a:off x="1694983" y="0"/>
            <a:ext cx="8720256" cy="6247864"/>
          </a:xfrm>
          <a:prstGeom prst="rect">
            <a:avLst/>
          </a:prstGeom>
          <a:noFill/>
        </p:spPr>
        <p:txBody>
          <a:bodyPr wrap="square" rtlCol="0">
            <a:spAutoFit/>
          </a:bodyPr>
          <a:lstStyle/>
          <a:p>
            <a:pPr>
              <a:defRPr/>
            </a:pPr>
            <a:r>
              <a:rPr lang="de-DE" sz="4000" b="1" dirty="0">
                <a:latin typeface="Arial" panose="020B0604020202020204" pitchFamily="34" charset="0"/>
                <a:ea typeface="Verdana" panose="020B0604030504040204" pitchFamily="34" charset="0"/>
                <a:cs typeface="Arial" panose="020B0604020202020204" pitchFamily="34" charset="0"/>
              </a:rPr>
              <a:t>Und betet an den, der gemacht hat Himmel und Erde und Meer und die Wasserquellen! Und ein zweiter Engel folgte, der sprach: Sie ist gefallen, sie ist gefallen, Babylon, die Große; denn sie hat mit dem Zorneswein ihrer Hurerei getränkt alle Völker. Und ein dritter Engel folgte ihnen und sprach mit großer Stimme:</a:t>
            </a:r>
          </a:p>
        </p:txBody>
      </p:sp>
    </p:spTree>
    <p:extLst>
      <p:ext uri="{BB962C8B-B14F-4D97-AF65-F5344CB8AC3E}">
        <p14:creationId xmlns:p14="http://schemas.microsoft.com/office/powerpoint/2010/main" val="533917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B2D82C3-A3AC-4099-A512-F5F4C73CA23E}"/>
              </a:ext>
            </a:extLst>
          </p:cNvPr>
          <p:cNvSpPr txBox="1"/>
          <p:nvPr/>
        </p:nvSpPr>
        <p:spPr>
          <a:xfrm>
            <a:off x="1694983" y="0"/>
            <a:ext cx="8720256" cy="6247864"/>
          </a:xfrm>
          <a:prstGeom prst="rect">
            <a:avLst/>
          </a:prstGeom>
          <a:noFill/>
        </p:spPr>
        <p:txBody>
          <a:bodyPr wrap="square" rtlCol="0">
            <a:spAutoFit/>
          </a:bodyPr>
          <a:lstStyle/>
          <a:p>
            <a:pPr>
              <a:defRPr/>
            </a:pPr>
            <a:r>
              <a:rPr lang="de-DE" sz="4000" b="1" dirty="0">
                <a:latin typeface="Arial" panose="020B0604020202020204" pitchFamily="34" charset="0"/>
                <a:ea typeface="Verdana" panose="020B0604030504040204" pitchFamily="34" charset="0"/>
                <a:cs typeface="Arial" panose="020B0604020202020204" pitchFamily="34" charset="0"/>
              </a:rPr>
              <a:t>Wenn jemand das Tier anbetet und sein Bild und nimmt das Zeichen an seine Stirn oder an seine Hand, der wird von dem Wein des Zornes Gottes trinken, der unvermischt eingeschenkt ist in den Kelch seines Zorns, und er wird gequält werden mit Feuer und Schwefel vor den heiligen Engeln und vor dem Lamm.</a:t>
            </a:r>
          </a:p>
        </p:txBody>
      </p:sp>
    </p:spTree>
    <p:extLst>
      <p:ext uri="{BB962C8B-B14F-4D97-AF65-F5344CB8AC3E}">
        <p14:creationId xmlns:p14="http://schemas.microsoft.com/office/powerpoint/2010/main" val="364108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B2D82C3-A3AC-4099-A512-F5F4C73CA23E}"/>
              </a:ext>
            </a:extLst>
          </p:cNvPr>
          <p:cNvSpPr txBox="1"/>
          <p:nvPr/>
        </p:nvSpPr>
        <p:spPr>
          <a:xfrm>
            <a:off x="1694983" y="1"/>
            <a:ext cx="8720256" cy="5632311"/>
          </a:xfrm>
          <a:prstGeom prst="rect">
            <a:avLst/>
          </a:prstGeom>
          <a:noFill/>
        </p:spPr>
        <p:txBody>
          <a:bodyPr wrap="square" rtlCol="0">
            <a:spAutoFit/>
          </a:bodyPr>
          <a:lstStyle/>
          <a:p>
            <a:pPr>
              <a:defRPr/>
            </a:pPr>
            <a:r>
              <a:rPr lang="de-DE" sz="4000" b="1" dirty="0">
                <a:latin typeface="Arial" panose="020B0604020202020204" pitchFamily="34" charset="0"/>
                <a:ea typeface="Verdana" panose="020B0604030504040204" pitchFamily="34" charset="0"/>
                <a:cs typeface="Arial" panose="020B0604020202020204" pitchFamily="34" charset="0"/>
              </a:rPr>
              <a:t>Und der Rauch von ihrer Qual wird aufsteigen von Ewigkeit zu Ewigkeit; und sie haben keine Ruhe Tag und Nacht, die das Tier anbeten und sein Bild und wer das Zeichen seines Namens annimmt. Hier ist die Geduld der Heiligen, die da halten die Gebote Gottes und den Glauben an Jesus!</a:t>
            </a:r>
          </a:p>
        </p:txBody>
      </p:sp>
    </p:spTree>
    <p:extLst>
      <p:ext uri="{BB962C8B-B14F-4D97-AF65-F5344CB8AC3E}">
        <p14:creationId xmlns:p14="http://schemas.microsoft.com/office/powerpoint/2010/main" val="20608390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
  <TotalTime>0</TotalTime>
  <Words>760</Words>
  <Application>Microsoft Macintosh PowerPoint</Application>
  <PresentationFormat>Breitbild</PresentationFormat>
  <Paragraphs>45</Paragraphs>
  <Slides>18</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18</vt:i4>
      </vt:variant>
    </vt:vector>
  </HeadingPairs>
  <TitlesOfParts>
    <vt:vector size="23" baseType="lpstr">
      <vt:lpstr>Arial</vt:lpstr>
      <vt:lpstr>Calibri</vt:lpstr>
      <vt:lpstr>Calibri Light</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Georg Schmidinger</dc:creator>
  <cp:lastModifiedBy>Johannes astleithner</cp:lastModifiedBy>
  <cp:revision>160</cp:revision>
  <cp:lastPrinted>2020-09-08T17:27:26Z</cp:lastPrinted>
  <dcterms:created xsi:type="dcterms:W3CDTF">2019-10-18T13:00:44Z</dcterms:created>
  <dcterms:modified xsi:type="dcterms:W3CDTF">2021-05-01T13:08:02Z</dcterms:modified>
</cp:coreProperties>
</file>